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905" r:id="rId1"/>
  </p:sldMasterIdLst>
  <p:notesMasterIdLst>
    <p:notesMasterId r:id="rId46"/>
  </p:notesMasterIdLst>
  <p:sldIdLst>
    <p:sldId id="304" r:id="rId2"/>
    <p:sldId id="267" r:id="rId3"/>
    <p:sldId id="268" r:id="rId4"/>
    <p:sldId id="256" r:id="rId5"/>
    <p:sldId id="257" r:id="rId6"/>
    <p:sldId id="286" r:id="rId7"/>
    <p:sldId id="258" r:id="rId8"/>
    <p:sldId id="259" r:id="rId9"/>
    <p:sldId id="301" r:id="rId10"/>
    <p:sldId id="302" r:id="rId11"/>
    <p:sldId id="303" r:id="rId12"/>
    <p:sldId id="260" r:id="rId13"/>
    <p:sldId id="288" r:id="rId14"/>
    <p:sldId id="289" r:id="rId15"/>
    <p:sldId id="261" r:id="rId16"/>
    <p:sldId id="262" r:id="rId17"/>
    <p:sldId id="263" r:id="rId18"/>
    <p:sldId id="264" r:id="rId19"/>
    <p:sldId id="265" r:id="rId20"/>
    <p:sldId id="269" r:id="rId21"/>
    <p:sldId id="270" r:id="rId22"/>
    <p:sldId id="290" r:id="rId23"/>
    <p:sldId id="271" r:id="rId24"/>
    <p:sldId id="272" r:id="rId25"/>
    <p:sldId id="273" r:id="rId26"/>
    <p:sldId id="291" r:id="rId27"/>
    <p:sldId id="274" r:id="rId28"/>
    <p:sldId id="292" r:id="rId29"/>
    <p:sldId id="293" r:id="rId30"/>
    <p:sldId id="275" r:id="rId31"/>
    <p:sldId id="294" r:id="rId32"/>
    <p:sldId id="276" r:id="rId33"/>
    <p:sldId id="277" r:id="rId34"/>
    <p:sldId id="295" r:id="rId35"/>
    <p:sldId id="278" r:id="rId36"/>
    <p:sldId id="279" r:id="rId37"/>
    <p:sldId id="280" r:id="rId38"/>
    <p:sldId id="281" r:id="rId39"/>
    <p:sldId id="282" r:id="rId40"/>
    <p:sldId id="283" r:id="rId41"/>
    <p:sldId id="284" r:id="rId42"/>
    <p:sldId id="285" r:id="rId43"/>
    <p:sldId id="298" r:id="rId44"/>
    <p:sldId id="299" r:id="rId4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2" autoAdjust="0"/>
    <p:restoredTop sz="94660" autoAdjust="0"/>
  </p:normalViewPr>
  <p:slideViewPr>
    <p:cSldViewPr snapToGrid="0">
      <p:cViewPr varScale="1">
        <p:scale>
          <a:sx n="116" d="100"/>
          <a:sy n="116" d="100"/>
        </p:scale>
        <p:origin x="390" y="10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A123C2A-D1DA-4825-9EAD-7303CEA64D43}" type="datetimeFigureOut">
              <a:rPr lang="en-US" smtClean="0"/>
              <a:pPr/>
              <a:t>3/31/2020</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9C09FA-8882-4BC2-83AC-FF7D38CACD19}" type="slidenum">
              <a:rPr lang="en-US" smtClean="0"/>
              <a:pPr/>
              <a:t>‹#›</a:t>
            </a:fld>
            <a:endParaRPr lang="en-US"/>
          </a:p>
        </p:txBody>
      </p:sp>
    </p:spTree>
    <p:extLst>
      <p:ext uri="{BB962C8B-B14F-4D97-AF65-F5344CB8AC3E}">
        <p14:creationId xmlns:p14="http://schemas.microsoft.com/office/powerpoint/2010/main" val="4043480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tx2">
                  <a:lumMod val="5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DA9AD276-760C-49A3-88BC-1E11C32B947B}" type="datetime1">
              <a:rPr lang="en-US" smtClean="0"/>
              <a:pPr/>
              <a:t>3/31/2020</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540452380"/>
      </p:ext>
    </p:extLst>
  </p:cSld>
  <p:clrMapOvr>
    <a:masterClrMapping/>
  </p:clrMapOvr>
  <p:transition spd="med">
    <p:split orient="vert"/>
  </p:transition>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smtClean="0"/>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3644F19-5404-422B-BB2F-AFD6B77E773F}" type="datetime1">
              <a:rPr lang="en-US" smtClean="0"/>
              <a:pPr/>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455576644"/>
      </p:ext>
    </p:extLst>
  </p:cSld>
  <p:clrMapOvr>
    <a:masterClrMapping/>
  </p:clrMapOvr>
  <p:transition spd="med">
    <p:split orient="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E030D4-18FA-48D1-963A-CE26CD759931}" type="datetime1">
              <a:rPr lang="en-US" smtClean="0"/>
              <a:pPr/>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471093669"/>
      </p:ext>
    </p:extLst>
  </p:cSld>
  <p:clrMapOvr>
    <a:masterClrMapping/>
  </p:clrMapOvr>
  <p:transition spd="med">
    <p:split orient="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0EB29E-8822-4A90-8B24-6C59D2278EA5}" type="datetime1">
              <a:rPr lang="en-US" smtClean="0"/>
              <a:pPr/>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07280692"/>
      </p:ext>
    </p:extLst>
  </p:cSld>
  <p:clrMapOvr>
    <a:masterClrMapping/>
  </p:clrMapOvr>
  <p:transition spd="med">
    <p:split orient="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smtClean="0"/>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FBB636-5837-42EE-B6BA-3799524B6072}" type="datetime1">
              <a:rPr lang="en-US" smtClean="0"/>
              <a:pPr/>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640163661"/>
      </p:ext>
    </p:extLst>
  </p:cSld>
  <p:clrMapOvr>
    <a:masterClrMapping/>
  </p:clrMapOvr>
  <p:transition spd="med">
    <p:split orient="vert"/>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68022595-1813-4726-A03B-FBF14937C012}" type="datetime1">
              <a:rPr lang="en-US" smtClean="0"/>
              <a:pPr/>
              <a:t>3/31/2020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621655214"/>
      </p:ext>
    </p:extLst>
  </p:cSld>
  <p:clrMapOvr>
    <a:masterClrMapping/>
  </p:clrMapOvr>
  <p:transition spd="med">
    <p:split orient="vert"/>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smtClean="0"/>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338AD7D-1DA2-4B6E-9E22-13296C6C8ACD}" type="datetime1">
              <a:rPr lang="en-US" smtClean="0"/>
              <a:pPr/>
              <a:t>3/31/2020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121676472"/>
      </p:ext>
    </p:extLst>
  </p:cSld>
  <p:clrMapOvr>
    <a:masterClrMapping/>
  </p:clrMapOvr>
  <p:transition spd="med">
    <p:split orient="vert"/>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A541EE7-4774-4E7E-BCA8-FD2E30F3734A}" type="datetime1">
              <a:rPr lang="en-US" smtClean="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110246011"/>
      </p:ext>
    </p:extLst>
  </p:cSld>
  <p:clrMapOvr>
    <a:masterClrMapping/>
  </p:clrMapOvr>
  <p:transition spd="med">
    <p:split orient="vert"/>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FCE009-2D71-4D6E-9BE5-AAFE047CFFD2}" type="datetime1">
              <a:rPr lang="en-US" smtClean="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093956575"/>
      </p:ext>
    </p:extLst>
  </p:cSld>
  <p:clrMapOvr>
    <a:masterClrMapping/>
  </p:clrMapOvr>
  <p:transition spd="med">
    <p:split orient="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CE1AB93-E862-48B0-B3EE-B13F7FC7EF73}" type="datetime1">
              <a:rPr lang="en-US" smtClean="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774166041"/>
      </p:ext>
    </p:extLst>
  </p:cSld>
  <p:clrMapOvr>
    <a:masterClrMapping/>
  </p:clrMapOvr>
  <p:transition spd="med">
    <p:split orient="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AA64D42-29BC-4D88-AE04-5D5DF7620D6D}" type="datetime1">
              <a:rPr lang="en-US" smtClean="0"/>
              <a:pPr/>
              <a:t>3/31/2020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575028679"/>
      </p:ext>
    </p:extLst>
  </p:cSld>
  <p:clrMapOvr>
    <a:masterClrMapping/>
  </p:clrMapOvr>
  <p:transition spd="med">
    <p:split orient="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FAC3248A-2C85-4A60-8370-525DBCFDA5D8}" type="datetime1">
              <a:rPr lang="en-US" smtClean="0"/>
              <a:pPr/>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041711369"/>
      </p:ext>
    </p:extLst>
  </p:cSld>
  <p:clrMapOvr>
    <a:masterClrMapping/>
  </p:clrMapOvr>
  <p:transition spd="med">
    <p:split orient="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747A5EA-46E9-4B9C-BEBA-9F1E2C0D2CFF}" type="datetime1">
              <a:rPr lang="en-US" smtClean="0"/>
              <a:pPr/>
              <a:t>3/31/2020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153011963"/>
      </p:ext>
    </p:extLst>
  </p:cSld>
  <p:clrMapOvr>
    <a:masterClrMapping/>
  </p:clrMapOvr>
  <p:transition spd="med">
    <p:split orient="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D3F0936B-0220-4F29-BE27-DCFB67D99E28}" type="datetime1">
              <a:rPr lang="en-US" smtClean="0"/>
              <a:pPr/>
              <a:t>3/31/2020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614960768"/>
      </p:ext>
    </p:extLst>
  </p:cSld>
  <p:clrMapOvr>
    <a:masterClrMapping/>
  </p:clrMapOvr>
  <p:transition spd="med">
    <p:split orient="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FAB9369-8AFF-480C-9673-8A26267C3EA7}" type="datetime1">
              <a:rPr lang="en-US" smtClean="0"/>
              <a:pPr/>
              <a:t>3/31/2020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4126435208"/>
      </p:ext>
    </p:extLst>
  </p:cSld>
  <p:clrMapOvr>
    <a:masterClrMapping/>
  </p:clrMapOvr>
  <p:transition spd="med">
    <p:split orient="vert"/>
  </p:transition>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12A8DC4-3DFE-4D2C-92AF-1C962AF7125F}" type="datetime1">
              <a:rPr lang="en-US" smtClean="0"/>
              <a:pPr/>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183199640"/>
      </p:ext>
    </p:extLst>
  </p:cSld>
  <p:clrMapOvr>
    <a:masterClrMapping/>
  </p:clrMapOvr>
  <p:transition spd="med">
    <p:split orient="vert"/>
  </p:transition>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C29BC3-C10B-485C-A7A8-302BBAE521EF}" type="datetime1">
              <a:rPr lang="en-US" smtClean="0"/>
              <a:pPr/>
              <a:t>3/31/2020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1240784352"/>
      </p:ext>
    </p:extLst>
  </p:cSld>
  <p:clrMapOvr>
    <a:masterClrMapping/>
  </p:clrMapOvr>
  <p:transition spd="med">
    <p:split orient="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a:gradFill flip="none" rotWithShape="1">
            <a:gsLst>
              <a:gs pos="0">
                <a:schemeClr val="tx2"/>
              </a:gs>
              <a:gs pos="100000">
                <a:schemeClr val="tx2">
                  <a:lumMod val="50000"/>
                </a:schemeClr>
              </a:gs>
            </a:gsLst>
            <a:lin ang="5400000" scaled="0"/>
            <a:tileRect/>
          </a:gradFill>
        </p:grpSpPr>
        <p:grpSp>
          <p:nvGrpSpPr>
            <p:cNvPr id="9" name="Group 8"/>
            <p:cNvGrpSpPr/>
            <p:nvPr/>
          </p:nvGrpSpPr>
          <p:grpSpPr>
            <a:xfrm>
              <a:off x="-14288" y="0"/>
              <a:ext cx="1220788" cy="6858001"/>
              <a:chOff x="-14288" y="0"/>
              <a:chExt cx="1220788" cy="6858001"/>
            </a:xfrm>
            <a:grp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p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94FE94E-D06F-4AEE-B28A-86B5CC8247E8}" type="datetime1">
              <a:rPr lang="en-US" smtClean="0"/>
              <a:pPr/>
              <a:t>3/31/2020</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753646861"/>
      </p:ext>
    </p:extLst>
  </p:cSld>
  <p:clrMap bg1="dk1" tx1="lt1" bg2="dk2" tx2="lt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 id="2147483917" r:id="rId12"/>
    <p:sldLayoutId id="2147483918" r:id="rId13"/>
    <p:sldLayoutId id="2147483919" r:id="rId14"/>
    <p:sldLayoutId id="2147483920" r:id="rId15"/>
    <p:sldLayoutId id="2147483921" r:id="rId16"/>
    <p:sldLayoutId id="2147483922" r:id="rId17"/>
  </p:sldLayoutIdLst>
  <p:transition spd="med">
    <p:split orient="vert"/>
  </p:transition>
  <p:hf hdr="0" ftr="0" dt="0"/>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w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7.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98000"/>
            <a:lum/>
          </a:blip>
          <a:srcRect/>
          <a:stretch>
            <a:fillRect l="-78000" r="-78000"/>
          </a:stretch>
        </a:blip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48F63A3B-78C7-47BE-AE5E-E10140E04643}" type="slidenum">
              <a:rPr lang="en-US" smtClean="0"/>
              <a:pPr/>
              <a:t>1</a:t>
            </a:fld>
            <a:endParaRPr lang="en-US" dirty="0"/>
          </a:p>
        </p:txBody>
      </p:sp>
      <p:pic>
        <p:nvPicPr>
          <p:cNvPr id="1026" name="Picture 2"/>
          <p:cNvPicPr>
            <a:picLocks noChangeAspect="1" noChangeArrowheads="1"/>
          </p:cNvPicPr>
          <p:nvPr/>
        </p:nvPicPr>
        <p:blipFill>
          <a:blip r:embed="rId3"/>
          <a:srcRect/>
          <a:stretch>
            <a:fillRect/>
          </a:stretch>
        </p:blipFill>
        <p:spPr bwMode="auto">
          <a:xfrm>
            <a:off x="3039035" y="0"/>
            <a:ext cx="6091517" cy="6858000"/>
          </a:xfrm>
          <a:prstGeom prst="rect">
            <a:avLst/>
          </a:prstGeom>
          <a:noFill/>
          <a:ln w="9525">
            <a:noFill/>
            <a:miter lim="800000"/>
            <a:headEnd/>
            <a:tailEnd/>
          </a:ln>
          <a:effectLst/>
        </p:spPr>
      </p:pic>
    </p:spTree>
  </p:cSld>
  <p:clrMapOvr>
    <a:masterClrMapping/>
  </p:clrMapOvr>
  <p:transition spd="med">
    <p:split orient="vert"/>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pPr/>
              <a:t>10</a:t>
            </a:fld>
            <a:endParaRPr lang="en-US" dirty="0"/>
          </a:p>
        </p:txBody>
      </p:sp>
      <p:pic>
        <p:nvPicPr>
          <p:cNvPr id="5" name="Content Placeholder 4" descr="http://people.eku.edu/ritchisong/birdskeleton.jpg"/>
          <p:cNvPicPr>
            <a:picLocks noGrp="1"/>
          </p:cNvPicPr>
          <p:nvPr>
            <p:ph idx="1"/>
          </p:nvPr>
        </p:nvPicPr>
        <p:blipFill>
          <a:blip r:embed="rId2"/>
          <a:srcRect/>
          <a:stretch>
            <a:fillRect/>
          </a:stretch>
        </p:blipFill>
        <p:spPr bwMode="auto">
          <a:xfrm>
            <a:off x="793376" y="0"/>
            <a:ext cx="10529048" cy="6858000"/>
          </a:xfrm>
          <a:prstGeom prst="rect">
            <a:avLst/>
          </a:prstGeom>
          <a:noFill/>
          <a:ln w="9525">
            <a:noFill/>
            <a:miter lim="800000"/>
            <a:headEnd/>
            <a:tailEnd/>
          </a:ln>
        </p:spPr>
      </p:pic>
    </p:spTree>
  </p:cSld>
  <p:clrMapOvr>
    <a:masterClrMapping/>
  </p:clrMapOvr>
  <p:transition spd="med">
    <p:split orient="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662515" y="2662516"/>
            <a:ext cx="6858000" cy="1532967"/>
          </a:xfrm>
        </p:spPr>
        <p:txBody>
          <a:bodyPr/>
          <a:lstStyle/>
          <a:p>
            <a:r>
              <a:rPr lang="en-US" dirty="0" smtClean="0"/>
              <a:t>anatomy of birds' feathers and feet</a:t>
            </a:r>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pPr/>
              <a:t>11</a:t>
            </a:fld>
            <a:endParaRPr lang="en-US" dirty="0"/>
          </a:p>
        </p:txBody>
      </p:sp>
      <p:pic>
        <p:nvPicPr>
          <p:cNvPr id="65538" name="Picture 2" descr="C:\Users\Dr Noreen\Desktop\bird332255.jpg"/>
          <p:cNvPicPr>
            <a:picLocks noGrp="1" noChangeAspect="1" noChangeArrowheads="1"/>
          </p:cNvPicPr>
          <p:nvPr>
            <p:ph idx="1"/>
          </p:nvPr>
        </p:nvPicPr>
        <p:blipFill>
          <a:blip r:embed="rId2"/>
          <a:srcRect/>
          <a:stretch>
            <a:fillRect/>
          </a:stretch>
        </p:blipFill>
        <p:spPr bwMode="auto">
          <a:xfrm>
            <a:off x="1506072" y="0"/>
            <a:ext cx="9735670" cy="7102796"/>
          </a:xfrm>
          <a:prstGeom prst="rect">
            <a:avLst/>
          </a:prstGeom>
          <a:noFill/>
        </p:spPr>
      </p:pic>
    </p:spTree>
  </p:cSld>
  <p:clrMapOvr>
    <a:masterClrMapping/>
  </p:clrMapOvr>
  <p:transition spd="med">
    <p:split orient="vert"/>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838200" y="566670"/>
            <a:ext cx="10515600" cy="5610293"/>
          </a:xfrm>
        </p:spPr>
        <p:txBody>
          <a:bodyPr>
            <a:normAutofit/>
          </a:bodyPr>
          <a:lstStyle/>
          <a:p>
            <a:pPr marL="0" indent="0" algn="just">
              <a:lnSpc>
                <a:spcPct val="150000"/>
              </a:lnSpc>
              <a:buNone/>
            </a:pPr>
            <a:r>
              <a:rPr lang="en-US" sz="2400" b="1" dirty="0" smtClean="0">
                <a:latin typeface="Times New Roman" panose="02020603050405020304" pitchFamily="18" charset="0"/>
                <a:cs typeface="Times New Roman" panose="02020603050405020304" pitchFamily="18" charset="0"/>
              </a:rPr>
              <a:t>Body Balance </a:t>
            </a:r>
            <a:r>
              <a:rPr lang="en-US" sz="2400" dirty="0" smtClean="0">
                <a:latin typeface="Times New Roman" panose="02020603050405020304" pitchFamily="18" charset="0"/>
                <a:cs typeface="Times New Roman" panose="02020603050405020304" pitchFamily="18" charset="0"/>
              </a:rPr>
              <a:t>(on land)</a:t>
            </a:r>
          </a:p>
          <a:p>
            <a:pPr algn="just">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For stable balance center of gravity is positioned directly over and between its feet, particularly when the bird perches, squats, or rises</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a:t>
            </a:r>
            <a:r>
              <a:rPr lang="en-US" sz="2400" b="1" dirty="0" err="1">
                <a:latin typeface="Times New Roman" panose="02020603050405020304" pitchFamily="18" charset="0"/>
                <a:cs typeface="Times New Roman" panose="02020603050405020304" pitchFamily="18" charset="0"/>
              </a:rPr>
              <a:t>T</a:t>
            </a:r>
            <a:r>
              <a:rPr lang="en-US" sz="2400" b="1" dirty="0" err="1" smtClean="0">
                <a:latin typeface="Times New Roman" panose="02020603050405020304" pitchFamily="18" charset="0"/>
                <a:cs typeface="Times New Roman" panose="02020603050405020304" pitchFamily="18" charset="0"/>
              </a:rPr>
              <a:t>ibiotarsus</a:t>
            </a:r>
            <a:r>
              <a:rPr lang="en-US" sz="2400" dirty="0" smtClean="0">
                <a:latin typeface="Times New Roman" panose="02020603050405020304" pitchFamily="18" charset="0"/>
                <a:cs typeface="Times New Roman" panose="02020603050405020304" pitchFamily="18" charset="0"/>
              </a:rPr>
              <a:t> and </a:t>
            </a:r>
            <a:r>
              <a:rPr lang="en-US" sz="2400" b="1" dirty="0" err="1" smtClean="0">
                <a:latin typeface="Times New Roman" panose="02020603050405020304" pitchFamily="18" charset="0"/>
                <a:cs typeface="Times New Roman" panose="02020603050405020304" pitchFamily="18" charset="0"/>
              </a:rPr>
              <a:t>tarsometatarsus</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of legs ensures this relation.</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D</a:t>
            </a:r>
            <a:r>
              <a:rPr lang="en-US" sz="2400" dirty="0" smtClean="0">
                <a:latin typeface="Times New Roman" panose="02020603050405020304" pitchFamily="18" charset="0"/>
                <a:cs typeface="Times New Roman" panose="02020603050405020304" pitchFamily="18" charset="0"/>
              </a:rPr>
              <a:t>iving birds (loons sacrificed balance on land) for their considerable swimming abilities. For efficient propulsion, powerful legs situated at the rear of a streamlined body, which places their center of gravity far forward of their feet when on land.</a:t>
            </a:r>
          </a:p>
        </p:txBody>
      </p:sp>
      <p:sp>
        <p:nvSpPr>
          <p:cNvPr id="4" name="Slide Number Placeholder 3"/>
          <p:cNvSpPr>
            <a:spLocks noGrp="1"/>
          </p:cNvSpPr>
          <p:nvPr>
            <p:ph type="sldNum" sz="quarter" idx="12"/>
          </p:nvPr>
        </p:nvSpPr>
        <p:spPr/>
        <p:txBody>
          <a:bodyPr/>
          <a:lstStyle/>
          <a:p>
            <a:fld id="{48F63A3B-78C7-47BE-AE5E-E10140E04643}" type="slidenum">
              <a:rPr lang="en-US" smtClean="0"/>
              <a:pPr/>
              <a:t>12</a:t>
            </a:fld>
            <a:endParaRPr lang="en-US" dirty="0"/>
          </a:p>
        </p:txBody>
      </p:sp>
    </p:spTree>
    <p:extLst>
      <p:ext uri="{BB962C8B-B14F-4D97-AF65-F5344CB8AC3E}">
        <p14:creationId xmlns:p14="http://schemas.microsoft.com/office/powerpoint/2010/main" val="1795031481"/>
      </p:ext>
    </p:extLst>
  </p:cSld>
  <p:clrMapOvr>
    <a:masterClrMapping/>
  </p:clrMapOvr>
  <p:transition spd="med">
    <p:split orient="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70019" y="5795682"/>
            <a:ext cx="10515600" cy="750341"/>
          </a:xfrm>
        </p:spPr>
        <p:txBody>
          <a:bodyPr>
            <a:normAutofit/>
          </a:bodyPr>
          <a:lstStyle/>
          <a:p>
            <a:r>
              <a:rPr lang="en-US" sz="2400" cap="none" dirty="0" smtClean="0">
                <a:latin typeface="Times New Roman" panose="02020603050405020304" pitchFamily="18" charset="0"/>
                <a:cs typeface="Times New Roman" panose="02020603050405020304" pitchFamily="18" charset="0"/>
              </a:rPr>
              <a:t>Legs bone of equal length contribute to the balance of long-legged birds</a:t>
            </a:r>
            <a:endParaRPr lang="en-US" sz="2400" cap="none"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1048871" y="365125"/>
            <a:ext cx="9748431" cy="5154028"/>
          </a:xfrm>
          <a:prstGeom prst="rect">
            <a:avLst/>
          </a:prstGeom>
        </p:spPr>
      </p:pic>
      <p:sp>
        <p:nvSpPr>
          <p:cNvPr id="5" name="Slide Number Placeholder 4"/>
          <p:cNvSpPr>
            <a:spLocks noGrp="1"/>
          </p:cNvSpPr>
          <p:nvPr>
            <p:ph type="sldNum" sz="quarter" idx="12"/>
          </p:nvPr>
        </p:nvSpPr>
        <p:spPr/>
        <p:txBody>
          <a:bodyPr/>
          <a:lstStyle/>
          <a:p>
            <a:fld id="{48F63A3B-78C7-47BE-AE5E-E10140E04643}" type="slidenum">
              <a:rPr lang="en-US" smtClean="0"/>
              <a:pPr/>
              <a:t>13</a:t>
            </a:fld>
            <a:endParaRPr lang="en-US" dirty="0"/>
          </a:p>
        </p:txBody>
      </p:sp>
    </p:spTree>
    <p:extLst>
      <p:ext uri="{BB962C8B-B14F-4D97-AF65-F5344CB8AC3E}">
        <p14:creationId xmlns:p14="http://schemas.microsoft.com/office/powerpoint/2010/main" val="3752231249"/>
      </p:ext>
    </p:extLst>
  </p:cSld>
  <p:clrMapOvr>
    <a:masterClrMapping/>
  </p:clrMapOvr>
  <p:transition spd="med">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40958" y="534584"/>
            <a:ext cx="3008290" cy="5185669"/>
          </a:xfrm>
        </p:spPr>
        <p:txBody>
          <a:bodyPr>
            <a:normAutofit/>
          </a:bodyPr>
          <a:lstStyle/>
          <a:p>
            <a:pPr algn="ctr">
              <a:lnSpc>
                <a:spcPct val="150000"/>
              </a:lnSpc>
            </a:pPr>
            <a:r>
              <a:rPr lang="en-US" altLang="en-US" sz="2400">
                <a:latin typeface="Times New Roman" panose="02020603050405020304" pitchFamily="18" charset="0"/>
                <a:cs typeface="Times New Roman" panose="02020603050405020304" pitchFamily="18" charset="0"/>
              </a:rPr>
              <a:t>Tendons </a:t>
            </a:r>
            <a:br>
              <a:rPr lang="en-US" altLang="en-US" sz="2400">
                <a:latin typeface="Times New Roman" panose="02020603050405020304" pitchFamily="18" charset="0"/>
                <a:cs typeface="Times New Roman" panose="02020603050405020304" pitchFamily="18" charset="0"/>
              </a:rPr>
            </a:br>
            <a:r>
              <a:rPr lang="en-US" altLang="en-US" sz="2400">
                <a:latin typeface="Times New Roman" panose="02020603050405020304" pitchFamily="18" charset="0"/>
                <a:cs typeface="Times New Roman" panose="02020603050405020304" pitchFamily="18" charset="0"/>
              </a:rPr>
              <a:t>automatically </a:t>
            </a:r>
            <a:br>
              <a:rPr lang="en-US" altLang="en-US" sz="2400">
                <a:latin typeface="Times New Roman" panose="02020603050405020304" pitchFamily="18" charset="0"/>
                <a:cs typeface="Times New Roman" panose="02020603050405020304" pitchFamily="18" charset="0"/>
              </a:rPr>
            </a:br>
            <a:r>
              <a:rPr lang="en-US" altLang="en-US" sz="2400">
                <a:latin typeface="Times New Roman" panose="02020603050405020304" pitchFamily="18" charset="0"/>
                <a:cs typeface="Times New Roman" panose="02020603050405020304" pitchFamily="18" charset="0"/>
              </a:rPr>
              <a:t>tighten, closing</a:t>
            </a:r>
            <a:br>
              <a:rPr lang="en-US" altLang="en-US" sz="2400">
                <a:latin typeface="Times New Roman" panose="02020603050405020304" pitchFamily="18" charset="0"/>
                <a:cs typeface="Times New Roman" panose="02020603050405020304" pitchFamily="18" charset="0"/>
              </a:rPr>
            </a:br>
            <a:r>
              <a:rPr lang="en-US" altLang="en-US" sz="2400">
                <a:latin typeface="Times New Roman" panose="02020603050405020304" pitchFamily="18" charset="0"/>
                <a:cs typeface="Times New Roman" panose="02020603050405020304" pitchFamily="18" charset="0"/>
              </a:rPr>
              <a:t>toes around the </a:t>
            </a:r>
            <a:br>
              <a:rPr lang="en-US" altLang="en-US" sz="2400">
                <a:latin typeface="Times New Roman" panose="02020603050405020304" pitchFamily="18" charset="0"/>
                <a:cs typeface="Times New Roman" panose="02020603050405020304" pitchFamily="18" charset="0"/>
              </a:rPr>
            </a:br>
            <a:r>
              <a:rPr lang="en-US" altLang="en-US" sz="2400">
                <a:latin typeface="Times New Roman" panose="02020603050405020304" pitchFamily="18" charset="0"/>
                <a:cs typeface="Times New Roman" panose="02020603050405020304" pitchFamily="18" charset="0"/>
              </a:rPr>
              <a:t>perch</a:t>
            </a:r>
            <a:br>
              <a:rPr lang="en-US" altLang="en-US" sz="2400">
                <a:latin typeface="Times New Roman" panose="02020603050405020304" pitchFamily="18" charset="0"/>
                <a:cs typeface="Times New Roman" panose="02020603050405020304" pitchFamily="18" charset="0"/>
              </a:rPr>
            </a:br>
            <a:endParaRPr lang="en-US" sz="2400">
              <a:latin typeface="Times New Roman" panose="02020603050405020304" pitchFamily="18" charset="0"/>
              <a:cs typeface="Times New Roman" panose="02020603050405020304" pitchFamily="18" charset="0"/>
            </a:endParaRPr>
          </a:p>
        </p:txBody>
      </p:sp>
      <p:pic>
        <p:nvPicPr>
          <p:cNvPr id="4" name="Picture 5" descr="F:\Powerpoint\MH_DCM\DCM021-Hickman\Final_Files\Lec.ppt\Jpeg\Ch27\hic70049_27_1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4493" y="669700"/>
            <a:ext cx="4834944" cy="49326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p:txBody>
          <a:bodyPr/>
          <a:lstStyle/>
          <a:p>
            <a:fld id="{48F63A3B-78C7-47BE-AE5E-E10140E04643}" type="slidenum">
              <a:rPr lang="en-US" smtClean="0"/>
              <a:pPr/>
              <a:t>14</a:t>
            </a:fld>
            <a:endParaRPr lang="en-US" dirty="0"/>
          </a:p>
        </p:txBody>
      </p:sp>
    </p:spTree>
    <p:extLst>
      <p:ext uri="{BB962C8B-B14F-4D97-AF65-F5344CB8AC3E}">
        <p14:creationId xmlns:p14="http://schemas.microsoft.com/office/powerpoint/2010/main" val="3169222364"/>
      </p:ext>
    </p:extLst>
  </p:cSld>
  <p:clrMapOvr>
    <a:masterClrMapping/>
  </p:clrMapOvr>
  <p:transition spd="med">
    <p:split orient="vert"/>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838200" y="631064"/>
            <a:ext cx="10515600" cy="6117465"/>
          </a:xfrm>
        </p:spPr>
        <p:txBody>
          <a:bodyPr>
            <a:normAutofit fontScale="92500" lnSpcReduction="10000"/>
          </a:bodyPr>
          <a:lstStyle/>
          <a:p>
            <a:pPr marL="0" indent="0" algn="just">
              <a:lnSpc>
                <a:spcPct val="160000"/>
              </a:lnSpc>
              <a:buNone/>
            </a:pPr>
            <a:r>
              <a:rPr lang="en-US" sz="2400" dirty="0" smtClean="0">
                <a:solidFill>
                  <a:schemeClr val="bg1"/>
                </a:solidFill>
                <a:latin typeface="Times New Roman" panose="02020603050405020304" pitchFamily="18" charset="0"/>
                <a:cs typeface="Times New Roman" panose="02020603050405020304" pitchFamily="18" charset="0"/>
              </a:rPr>
              <a:t> </a:t>
            </a:r>
            <a:r>
              <a:rPr lang="en-US" sz="2400" b="1" dirty="0" smtClean="0">
                <a:solidFill>
                  <a:schemeClr val="bg1"/>
                </a:solidFill>
                <a:latin typeface="Times New Roman" panose="02020603050405020304" pitchFamily="18" charset="0"/>
                <a:cs typeface="Times New Roman" panose="02020603050405020304" pitchFamily="18" charset="0"/>
              </a:rPr>
              <a:t>On trees</a:t>
            </a:r>
          </a:p>
          <a:p>
            <a:pPr algn="just">
              <a:lnSpc>
                <a:spcPct val="160000"/>
              </a:lnSpc>
              <a:buFont typeface="Wingdings" panose="05000000000000000000" pitchFamily="2" charset="2"/>
              <a:buChar char="Ø"/>
            </a:pPr>
            <a:r>
              <a:rPr lang="en-US" sz="2400" b="1" dirty="0" smtClean="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Arboreal or tree-</a:t>
            </a:r>
            <a:r>
              <a:rPr lang="en-US" sz="2400" dirty="0" err="1" smtClean="0">
                <a:solidFill>
                  <a:schemeClr val="bg1"/>
                </a:solidFill>
                <a:latin typeface="Times New Roman" panose="02020603050405020304" pitchFamily="18" charset="0"/>
                <a:cs typeface="Times New Roman" panose="02020603050405020304" pitchFamily="18" charset="0"/>
              </a:rPr>
              <a:t>dewelling</a:t>
            </a:r>
            <a:r>
              <a:rPr lang="en-US" sz="2400" dirty="0" smtClean="0">
                <a:solidFill>
                  <a:schemeClr val="bg1"/>
                </a:solidFill>
                <a:latin typeface="Times New Roman" panose="02020603050405020304" pitchFamily="18" charset="0"/>
                <a:cs typeface="Times New Roman" panose="02020603050405020304" pitchFamily="18" charset="0"/>
              </a:rPr>
              <a:t> species constitute the </a:t>
            </a:r>
            <a:r>
              <a:rPr lang="en-US" sz="2400" dirty="0" smtClean="0">
                <a:latin typeface="Times New Roman" panose="02020603050405020304" pitchFamily="18" charset="0"/>
                <a:cs typeface="Times New Roman" panose="02020603050405020304" pitchFamily="18" charset="0"/>
              </a:rPr>
              <a:t>majority of bi</a:t>
            </a:r>
            <a:r>
              <a:rPr lang="en-US" sz="2400" dirty="0" smtClean="0">
                <a:solidFill>
                  <a:schemeClr val="bg1"/>
                </a:solidFill>
                <a:latin typeface="Times New Roman" panose="02020603050405020304" pitchFamily="18" charset="0"/>
                <a:cs typeface="Times New Roman" panose="02020603050405020304" pitchFamily="18" charset="0"/>
              </a:rPr>
              <a:t>rds, have feet that tightly grip branches.</a:t>
            </a:r>
          </a:p>
          <a:p>
            <a:pPr algn="just">
              <a:lnSpc>
                <a:spcPct val="16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 </a:t>
            </a:r>
            <a:r>
              <a:rPr lang="en-US" sz="2400" b="1" dirty="0" smtClean="0">
                <a:solidFill>
                  <a:schemeClr val="bg1"/>
                </a:solidFill>
                <a:latin typeface="Times New Roman" panose="02020603050405020304" pitchFamily="18" charset="0"/>
                <a:cs typeface="Times New Roman" panose="02020603050405020304" pitchFamily="18" charset="0"/>
              </a:rPr>
              <a:t>Long tendons </a:t>
            </a:r>
            <a:r>
              <a:rPr lang="en-US" sz="2400" dirty="0" smtClean="0">
                <a:solidFill>
                  <a:schemeClr val="bg1"/>
                </a:solidFill>
                <a:latin typeface="Times New Roman" panose="02020603050405020304" pitchFamily="18" charset="0"/>
                <a:cs typeface="Times New Roman" panose="02020603050405020304" pitchFamily="18" charset="0"/>
              </a:rPr>
              <a:t>that pass around the </a:t>
            </a:r>
            <a:r>
              <a:rPr lang="en-US" sz="2400" dirty="0" smtClean="0">
                <a:latin typeface="Times New Roman" panose="02020603050405020304" pitchFamily="18" charset="0"/>
                <a:cs typeface="Times New Roman" panose="02020603050405020304" pitchFamily="18" charset="0"/>
              </a:rPr>
              <a:t>backside of the ankle joints he</a:t>
            </a:r>
            <a:r>
              <a:rPr lang="en-US" sz="2400" dirty="0" smtClean="0">
                <a:solidFill>
                  <a:schemeClr val="bg1"/>
                </a:solidFill>
                <a:latin typeface="Times New Roman" panose="02020603050405020304" pitchFamily="18" charset="0"/>
                <a:cs typeface="Times New Roman" panose="02020603050405020304" pitchFamily="18" charset="0"/>
              </a:rPr>
              <a:t>lps in griping.</a:t>
            </a:r>
          </a:p>
          <a:p>
            <a:pPr algn="just">
              <a:lnSpc>
                <a:spcPct val="16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 Bird bends its joints to squat, the</a:t>
            </a:r>
            <a:r>
              <a:rPr lang="en-US" sz="2400" dirty="0" smtClean="0">
                <a:latin typeface="Times New Roman" panose="02020603050405020304" pitchFamily="18" charset="0"/>
                <a:cs typeface="Times New Roman" panose="02020603050405020304" pitchFamily="18" charset="0"/>
              </a:rPr>
              <a:t> tendons automatically flex, locki</a:t>
            </a:r>
            <a:r>
              <a:rPr lang="en-US" sz="2400" dirty="0" smtClean="0">
                <a:solidFill>
                  <a:schemeClr val="bg1"/>
                </a:solidFill>
                <a:latin typeface="Times New Roman" panose="02020603050405020304" pitchFamily="18" charset="0"/>
                <a:cs typeface="Times New Roman" panose="02020603050405020304" pitchFamily="18" charset="0"/>
              </a:rPr>
              <a:t>ng the toes around the branch</a:t>
            </a:r>
          </a:p>
          <a:p>
            <a:pPr algn="just">
              <a:lnSpc>
                <a:spcPct val="16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Bird stands, the tension relaxes and th</a:t>
            </a:r>
            <a:r>
              <a:rPr lang="en-US" sz="2400" dirty="0" smtClean="0">
                <a:latin typeface="Times New Roman" panose="02020603050405020304" pitchFamily="18" charset="0"/>
                <a:cs typeface="Times New Roman" panose="02020603050405020304" pitchFamily="18" charset="0"/>
              </a:rPr>
              <a:t>e toes open</a:t>
            </a:r>
          </a:p>
          <a:p>
            <a:pPr algn="just">
              <a:lnSpc>
                <a:spcPct val="16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Its act as natural locking mechanism and permits bird to          sleep</a:t>
            </a:r>
          </a:p>
          <a:p>
            <a:pPr marL="0" indent="0" algn="just">
              <a:lnSpc>
                <a:spcPct val="160000"/>
              </a:lnSpc>
              <a:buNone/>
            </a:pPr>
            <a:endParaRPr lang="en-US" sz="2400" dirty="0" smtClean="0">
              <a:solidFill>
                <a:schemeClr val="bg1"/>
              </a:solidFill>
              <a:latin typeface="Times New Roman" panose="02020603050405020304" pitchFamily="18" charset="0"/>
              <a:cs typeface="Times New Roman" panose="02020603050405020304" pitchFamily="18" charset="0"/>
            </a:endParaRPr>
          </a:p>
          <a:p>
            <a:pPr algn="just">
              <a:lnSpc>
                <a:spcPct val="16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S</a:t>
            </a:r>
            <a:r>
              <a:rPr lang="en-US" sz="2400" dirty="0" smtClean="0">
                <a:solidFill>
                  <a:schemeClr val="bg1"/>
                </a:solidFill>
                <a:latin typeface="Times New Roman" panose="02020603050405020304" pitchFamily="18" charset="0"/>
                <a:cs typeface="Times New Roman" panose="02020603050405020304" pitchFamily="18" charset="0"/>
              </a:rPr>
              <a:t>ingle rear toe, or hallux, enhances the ability of bird to grip a branch</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48F63A3B-78C7-47BE-AE5E-E10140E04643}" type="slidenum">
              <a:rPr lang="en-US" smtClean="0"/>
              <a:pPr/>
              <a:t>15</a:t>
            </a:fld>
            <a:endParaRPr lang="en-US" dirty="0"/>
          </a:p>
        </p:txBody>
      </p:sp>
    </p:spTree>
    <p:extLst>
      <p:ext uri="{BB962C8B-B14F-4D97-AF65-F5344CB8AC3E}">
        <p14:creationId xmlns:p14="http://schemas.microsoft.com/office/powerpoint/2010/main" val="1768952328"/>
      </p:ext>
    </p:extLst>
  </p:cSld>
  <p:clrMapOvr>
    <a:masterClrMapping/>
  </p:clrMapOvr>
  <p:transition spd="med">
    <p:split orient="vert"/>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198120" y="243840"/>
            <a:ext cx="11658600" cy="6416040"/>
          </a:xfrm>
        </p:spPr>
        <p:txBody>
          <a:bodyPr>
            <a:noAutofit/>
          </a:bodyPr>
          <a:lstStyle/>
          <a:p>
            <a:pPr marL="0" indent="0" algn="just">
              <a:lnSpc>
                <a:spcPct val="160000"/>
              </a:lnSpc>
              <a:buNone/>
            </a:pPr>
            <a:r>
              <a:rPr lang="en-US" sz="2800" b="1" dirty="0" smtClean="0">
                <a:solidFill>
                  <a:srgbClr val="FF0000"/>
                </a:solidFill>
                <a:latin typeface="Times New Roman" panose="02020603050405020304" pitchFamily="18" charset="0"/>
                <a:cs typeface="Times New Roman" panose="02020603050405020304" pitchFamily="18" charset="0"/>
              </a:rPr>
              <a:t>Temperature regulation and flight energy</a:t>
            </a:r>
          </a:p>
          <a:p>
            <a:pPr algn="just">
              <a:lnSpc>
                <a:spcPct val="160000"/>
              </a:lnSpc>
              <a:buFont typeface="Wingdings" panose="05000000000000000000" pitchFamily="2" charset="2"/>
              <a:buChar char="Ø"/>
            </a:pPr>
            <a:r>
              <a:rPr lang="en-US" sz="2800" dirty="0">
                <a:solidFill>
                  <a:srgbClr val="FF0000"/>
                </a:solidFill>
                <a:latin typeface="Times New Roman" panose="02020603050405020304" pitchFamily="18" charset="0"/>
                <a:cs typeface="Times New Roman" panose="02020603050405020304" pitchFamily="18" charset="0"/>
              </a:rPr>
              <a:t> </a:t>
            </a:r>
            <a:r>
              <a:rPr lang="en-US" sz="2800" dirty="0" smtClean="0">
                <a:solidFill>
                  <a:srgbClr val="FF0000"/>
                </a:solidFill>
                <a:latin typeface="Times New Roman" panose="02020603050405020304" pitchFamily="18" charset="0"/>
                <a:cs typeface="Times New Roman" panose="02020603050405020304" pitchFamily="18" charset="0"/>
              </a:rPr>
              <a:t>Birds are endothermic; they are warm-blooded and maintain high body temperatures (40°-44°C) over a wide range of ambient temperatures</a:t>
            </a:r>
          </a:p>
          <a:p>
            <a:pPr algn="just">
              <a:lnSpc>
                <a:spcPct val="160000"/>
              </a:lnSpc>
              <a:buFont typeface="Wingdings" panose="05000000000000000000" pitchFamily="2" charset="2"/>
              <a:buChar char="Ø"/>
            </a:pPr>
            <a:r>
              <a:rPr lang="en-US" sz="2800" dirty="0">
                <a:solidFill>
                  <a:srgbClr val="FF0000"/>
                </a:solidFill>
                <a:latin typeface="Times New Roman" panose="02020603050405020304" pitchFamily="18" charset="0"/>
                <a:cs typeface="Times New Roman" panose="02020603050405020304" pitchFamily="18" charset="0"/>
              </a:rPr>
              <a:t> </a:t>
            </a:r>
            <a:r>
              <a:rPr lang="en-US" sz="2800" dirty="0" smtClean="0">
                <a:solidFill>
                  <a:srgbClr val="FF0000"/>
                </a:solidFill>
                <a:latin typeface="Times New Roman" panose="02020603050405020304" pitchFamily="18" charset="0"/>
                <a:cs typeface="Times New Roman" panose="02020603050405020304" pitchFamily="18" charset="0"/>
              </a:rPr>
              <a:t>Avian physiology accommodates the extreme metabolic demands of flight and temperature regulation.</a:t>
            </a:r>
          </a:p>
          <a:p>
            <a:pPr algn="just">
              <a:lnSpc>
                <a:spcPct val="160000"/>
              </a:lnSpc>
              <a:buFont typeface="Wingdings" panose="05000000000000000000" pitchFamily="2" charset="2"/>
              <a:buChar char="Ø"/>
            </a:pPr>
            <a:r>
              <a:rPr lang="en-US" sz="2800" dirty="0">
                <a:solidFill>
                  <a:srgbClr val="FF0000"/>
                </a:solidFill>
                <a:latin typeface="Times New Roman" panose="02020603050405020304" pitchFamily="18" charset="0"/>
                <a:cs typeface="Times New Roman" panose="02020603050405020304" pitchFamily="18" charset="0"/>
              </a:rPr>
              <a:t> R</a:t>
            </a:r>
            <a:r>
              <a:rPr lang="en-US" sz="2800" dirty="0" smtClean="0">
                <a:solidFill>
                  <a:srgbClr val="FF0000"/>
                </a:solidFill>
                <a:latin typeface="Times New Roman" panose="02020603050405020304" pitchFamily="18" charset="0"/>
                <a:cs typeface="Times New Roman" panose="02020603050405020304" pitchFamily="18" charset="0"/>
              </a:rPr>
              <a:t>ed fibers of flight muscles have extraordinary capacity for sustained work and can produce heat by shivering</a:t>
            </a:r>
          </a:p>
          <a:p>
            <a:pPr algn="just">
              <a:lnSpc>
                <a:spcPct val="160000"/>
              </a:lnSpc>
              <a:buFont typeface="Wingdings" panose="05000000000000000000" pitchFamily="2" charset="2"/>
              <a:buChar char="Ø"/>
            </a:pPr>
            <a:r>
              <a:rPr lang="en-US" sz="2800" dirty="0">
                <a:solidFill>
                  <a:srgbClr val="FF0000"/>
                </a:solidFill>
                <a:latin typeface="Times New Roman" panose="02020603050405020304" pitchFamily="18" charset="0"/>
                <a:cs typeface="Times New Roman" panose="02020603050405020304" pitchFamily="18" charset="0"/>
              </a:rPr>
              <a:t> </a:t>
            </a:r>
            <a:r>
              <a:rPr lang="en-US" sz="2800" dirty="0" smtClean="0">
                <a:solidFill>
                  <a:srgbClr val="FF0000"/>
                </a:solidFill>
                <a:latin typeface="Times New Roman" panose="02020603050405020304" pitchFamily="18" charset="0"/>
                <a:cs typeface="Times New Roman" panose="02020603050405020304" pitchFamily="18" charset="0"/>
              </a:rPr>
              <a:t>The </a:t>
            </a:r>
            <a:r>
              <a:rPr lang="en-US" sz="2800" b="1" dirty="0" smtClean="0">
                <a:solidFill>
                  <a:srgbClr val="FF0000"/>
                </a:solidFill>
                <a:latin typeface="Times New Roman" panose="02020603050405020304" pitchFamily="18" charset="0"/>
                <a:cs typeface="Times New Roman" panose="02020603050405020304" pitchFamily="18" charset="0"/>
              </a:rPr>
              <a:t>circulatory</a:t>
            </a:r>
            <a:r>
              <a:rPr lang="en-US" sz="2800" dirty="0" smtClean="0">
                <a:solidFill>
                  <a:srgbClr val="FF0000"/>
                </a:solidFill>
                <a:latin typeface="Times New Roman" panose="02020603050405020304" pitchFamily="18" charset="0"/>
                <a:cs typeface="Times New Roman" panose="02020603050405020304" pitchFamily="18" charset="0"/>
              </a:rPr>
              <a:t> and </a:t>
            </a:r>
            <a:r>
              <a:rPr lang="en-US" sz="2800" b="1" dirty="0" smtClean="0">
                <a:solidFill>
                  <a:srgbClr val="FF0000"/>
                </a:solidFill>
                <a:latin typeface="Times New Roman" panose="02020603050405020304" pitchFamily="18" charset="0"/>
                <a:cs typeface="Times New Roman" panose="02020603050405020304" pitchFamily="18" charset="0"/>
              </a:rPr>
              <a:t>respiratory</a:t>
            </a:r>
            <a:r>
              <a:rPr lang="en-US" sz="2800" dirty="0" smtClean="0">
                <a:solidFill>
                  <a:srgbClr val="FF0000"/>
                </a:solidFill>
                <a:latin typeface="Times New Roman" panose="02020603050405020304" pitchFamily="18" charset="0"/>
                <a:cs typeface="Times New Roman" panose="02020603050405020304" pitchFamily="18" charset="0"/>
              </a:rPr>
              <a:t> systems of birds include a powerful four-chambered heart and efficient lungs.</a:t>
            </a:r>
          </a:p>
          <a:p>
            <a:pPr algn="just">
              <a:lnSpc>
                <a:spcPct val="160000"/>
              </a:lnSpc>
              <a:buFont typeface="Wingdings" panose="05000000000000000000" pitchFamily="2" charset="2"/>
              <a:buChar char="Ø"/>
            </a:pPr>
            <a:r>
              <a:rPr lang="en-US" sz="2800" dirty="0" smtClean="0">
                <a:solidFill>
                  <a:srgbClr val="FF0000"/>
                </a:solidFill>
                <a:latin typeface="Times New Roman" panose="02020603050405020304" pitchFamily="18" charset="0"/>
                <a:cs typeface="Times New Roman" panose="02020603050405020304" pitchFamily="18" charset="0"/>
              </a:rPr>
              <a:t> deliver fuel and remove both waste and heat produced by metabolic activities.</a:t>
            </a:r>
            <a:endParaRPr lang="en-US" sz="2800" dirty="0">
              <a:solidFill>
                <a:srgbClr val="FF0000"/>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48F63A3B-78C7-47BE-AE5E-E10140E04643}" type="slidenum">
              <a:rPr lang="en-US" smtClean="0"/>
              <a:pPr/>
              <a:t>16</a:t>
            </a:fld>
            <a:endParaRPr lang="en-US" dirty="0"/>
          </a:p>
        </p:txBody>
      </p:sp>
    </p:spTree>
    <p:extLst>
      <p:ext uri="{BB962C8B-B14F-4D97-AF65-F5344CB8AC3E}">
        <p14:creationId xmlns:p14="http://schemas.microsoft.com/office/powerpoint/2010/main" val="216144028"/>
      </p:ext>
    </p:extLst>
  </p:cSld>
  <p:clrMapOvr>
    <a:masterClrMapping/>
  </p:clrMapOvr>
  <p:transition spd="med">
    <p:split orient="vert"/>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841679"/>
            <a:ext cx="12192000" cy="8699679"/>
          </a:xfrm>
          <a:prstGeom prst="rect">
            <a:avLst/>
          </a:prstGeom>
        </p:spPr>
      </p:pic>
      <p:sp>
        <p:nvSpPr>
          <p:cNvPr id="3" name="Content Placeholder 2"/>
          <p:cNvSpPr>
            <a:spLocks noGrp="1"/>
          </p:cNvSpPr>
          <p:nvPr>
            <p:ph idx="1"/>
          </p:nvPr>
        </p:nvSpPr>
        <p:spPr>
          <a:xfrm>
            <a:off x="838200" y="759854"/>
            <a:ext cx="10515600" cy="5417109"/>
          </a:xfrm>
        </p:spPr>
        <p:txBody>
          <a:bodyPr>
            <a:normAutofit fontScale="92500"/>
          </a:bodyPr>
          <a:lstStyle/>
          <a:p>
            <a:pPr marL="0" indent="0" algn="just">
              <a:lnSpc>
                <a:spcPct val="160000"/>
              </a:lnSpc>
              <a:buNone/>
            </a:pPr>
            <a:r>
              <a:rPr lang="en-US" sz="2400" b="1" dirty="0" smtClean="0">
                <a:latin typeface="Times New Roman" panose="02020603050405020304" pitchFamily="18" charset="0"/>
                <a:cs typeface="Times New Roman" panose="02020603050405020304" pitchFamily="18" charset="0"/>
              </a:rPr>
              <a:t>Reproduction</a:t>
            </a:r>
          </a:p>
          <a:p>
            <a:pPr algn="just">
              <a:lnSpc>
                <a:spcPct val="16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Unusual reproductive system</a:t>
            </a:r>
          </a:p>
          <a:p>
            <a:pPr algn="just">
              <a:lnSpc>
                <a:spcPct val="16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produce large, richly provisioned </a:t>
            </a:r>
            <a:r>
              <a:rPr lang="en-US" sz="2400" dirty="0" smtClean="0">
                <a:solidFill>
                  <a:schemeClr val="bg1"/>
                </a:solidFill>
                <a:latin typeface="Times New Roman" panose="02020603050405020304" pitchFamily="18" charset="0"/>
                <a:cs typeface="Times New Roman" panose="02020603050405020304" pitchFamily="18" charset="0"/>
              </a:rPr>
              <a:t>external eggs</a:t>
            </a:r>
          </a:p>
          <a:p>
            <a:pPr algn="just">
              <a:lnSpc>
                <a:spcPct val="16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No bird species bears live young like those produced by </a:t>
            </a:r>
            <a:r>
              <a:rPr lang="en-US" sz="2400" dirty="0" smtClean="0">
                <a:solidFill>
                  <a:schemeClr val="bg1"/>
                </a:solidFill>
                <a:latin typeface="Times New Roman" panose="02020603050405020304" pitchFamily="18" charset="0"/>
                <a:cs typeface="Times New Roman" panose="02020603050405020304" pitchFamily="18" charset="0"/>
              </a:rPr>
              <a:t>other classes of ve</a:t>
            </a:r>
            <a:r>
              <a:rPr lang="en-US" sz="2400" dirty="0" smtClean="0">
                <a:latin typeface="Times New Roman" panose="02020603050405020304" pitchFamily="18" charset="0"/>
                <a:cs typeface="Times New Roman" panose="02020603050405020304" pitchFamily="18" charset="0"/>
              </a:rPr>
              <a:t>rtebrates</a:t>
            </a:r>
          </a:p>
          <a:p>
            <a:pPr algn="just">
              <a:lnSpc>
                <a:spcPct val="16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Provide patern</a:t>
            </a:r>
            <a:r>
              <a:rPr lang="en-US" sz="2400" dirty="0" smtClean="0">
                <a:solidFill>
                  <a:schemeClr val="bg1">
                    <a:lumMod val="95000"/>
                    <a:lumOff val="5000"/>
                  </a:schemeClr>
                </a:solidFill>
                <a:latin typeface="Times New Roman" panose="02020603050405020304" pitchFamily="18" charset="0"/>
                <a:cs typeface="Times New Roman" panose="02020603050405020304" pitchFamily="18" charset="0"/>
              </a:rPr>
              <a:t>al</a:t>
            </a:r>
            <a:r>
              <a:rPr lang="en-US" sz="2400" dirty="0" smtClean="0">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help require for eggs and nurturing of young ones </a:t>
            </a:r>
          </a:p>
          <a:p>
            <a:pPr algn="just">
              <a:lnSpc>
                <a:spcPct val="16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Most birds form monogamous pair bonds  </a:t>
            </a:r>
          </a:p>
          <a:p>
            <a:pPr algn="just">
              <a:lnSpc>
                <a:spcPct val="16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some for life; but many, it turns out, engage in additional </a:t>
            </a:r>
            <a:r>
              <a:rPr lang="en-US" sz="2400" dirty="0" smtClean="0">
                <a:solidFill>
                  <a:schemeClr val="bg1">
                    <a:lumMod val="95000"/>
                    <a:lumOff val="5000"/>
                  </a:schemeClr>
                </a:solidFill>
                <a:latin typeface="Times New Roman" panose="02020603050405020304" pitchFamily="18" charset="0"/>
                <a:cs typeface="Times New Roman" panose="02020603050405020304" pitchFamily="18" charset="0"/>
              </a:rPr>
              <a:t>sexual liaisons (eggs in one </a:t>
            </a:r>
            <a:r>
              <a:rPr lang="en-US" sz="2400" dirty="0" smtClean="0">
                <a:solidFill>
                  <a:schemeClr val="bg1"/>
                </a:solidFill>
                <a:latin typeface="Times New Roman" panose="02020603050405020304" pitchFamily="18" charset="0"/>
                <a:cs typeface="Times New Roman" panose="02020603050405020304" pitchFamily="18" charset="0"/>
              </a:rPr>
              <a:t>nest may be of mixed paternities and even maternities)</a:t>
            </a:r>
          </a:p>
        </p:txBody>
      </p:sp>
      <p:sp>
        <p:nvSpPr>
          <p:cNvPr id="4" name="Slide Number Placeholder 3"/>
          <p:cNvSpPr>
            <a:spLocks noGrp="1"/>
          </p:cNvSpPr>
          <p:nvPr>
            <p:ph type="sldNum" sz="quarter" idx="12"/>
          </p:nvPr>
        </p:nvSpPr>
        <p:spPr/>
        <p:txBody>
          <a:bodyPr/>
          <a:lstStyle/>
          <a:p>
            <a:fld id="{48F63A3B-78C7-47BE-AE5E-E10140E04643}" type="slidenum">
              <a:rPr lang="en-US" smtClean="0"/>
              <a:pPr/>
              <a:t>17</a:t>
            </a:fld>
            <a:endParaRPr lang="en-US" dirty="0"/>
          </a:p>
        </p:txBody>
      </p:sp>
    </p:spTree>
    <p:extLst>
      <p:ext uri="{BB962C8B-B14F-4D97-AF65-F5344CB8AC3E}">
        <p14:creationId xmlns:p14="http://schemas.microsoft.com/office/powerpoint/2010/main" val="1999366831"/>
      </p:ext>
    </p:extLst>
  </p:cSld>
  <p:clrMapOvr>
    <a:masterClrMapping/>
  </p:clrMapOvr>
  <p:transition spd="med">
    <p:split orient="vert"/>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416"/>
            <a:ext cx="12192000" cy="6864416"/>
          </a:xfrm>
          <a:prstGeom prst="rect">
            <a:avLst/>
          </a:prstGeom>
        </p:spPr>
      </p:pic>
      <p:sp>
        <p:nvSpPr>
          <p:cNvPr id="3" name="Content Placeholder 2"/>
          <p:cNvSpPr>
            <a:spLocks noGrp="1"/>
          </p:cNvSpPr>
          <p:nvPr>
            <p:ph idx="1"/>
          </p:nvPr>
        </p:nvSpPr>
        <p:spPr>
          <a:xfrm>
            <a:off x="838200" y="476518"/>
            <a:ext cx="10515600" cy="5700445"/>
          </a:xfrm>
        </p:spPr>
        <p:txBody>
          <a:bodyPr>
            <a:normAutofit fontScale="92500"/>
          </a:bodyPr>
          <a:lstStyle/>
          <a:p>
            <a:pPr marL="0" indent="0" algn="just">
              <a:lnSpc>
                <a:spcPct val="150000"/>
              </a:lnSpc>
              <a:buNone/>
            </a:pPr>
            <a:r>
              <a:rPr lang="en-US" sz="2400" b="1" dirty="0" smtClean="0">
                <a:latin typeface="Times New Roman" panose="02020603050405020304" pitchFamily="18" charset="0"/>
                <a:cs typeface="Times New Roman" panose="02020603050405020304" pitchFamily="18" charset="0"/>
              </a:rPr>
              <a:t>Brain</a:t>
            </a:r>
          </a:p>
          <a:p>
            <a:pPr algn="just">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well-developed, 6 to 11 times as large as those of like-sized reptiles</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Bird brains and primate brains exhibit functional lateralization</a:t>
            </a:r>
          </a:p>
          <a:p>
            <a:pPr algn="just">
              <a:lnSpc>
                <a:spcPct val="15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 left hemispheric dominance associated with learning and innovation in vocal repertoires</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Substantial learning by birds guides the mastery of complex motor tasks, social behavior, and vocalizations.</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communication and navigation are controlled by highly developed neural systems and acute senses</a:t>
            </a:r>
          </a:p>
          <a:p>
            <a:pPr algn="just">
              <a:lnSpc>
                <a:spcPct val="15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 syrinx of birds is a unique sound-producing structure</a:t>
            </a:r>
            <a:endParaRPr lang="en-US" sz="2400"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48F63A3B-78C7-47BE-AE5E-E10140E04643}" type="slidenum">
              <a:rPr lang="en-US" smtClean="0"/>
              <a:pPr/>
              <a:t>18</a:t>
            </a:fld>
            <a:endParaRPr lang="en-US" dirty="0"/>
          </a:p>
        </p:txBody>
      </p:sp>
    </p:spTree>
    <p:extLst>
      <p:ext uri="{BB962C8B-B14F-4D97-AF65-F5344CB8AC3E}">
        <p14:creationId xmlns:p14="http://schemas.microsoft.com/office/powerpoint/2010/main" val="1230309052"/>
      </p:ext>
    </p:extLst>
  </p:cSld>
  <p:clrMapOvr>
    <a:masterClrMapping/>
  </p:clrMapOvr>
  <p:transition spd="med">
    <p:split orient="vert"/>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838200" y="1081826"/>
            <a:ext cx="10515600" cy="5095138"/>
          </a:xfrm>
        </p:spPr>
        <p:txBody>
          <a:bodyPr>
            <a:normAutofit/>
          </a:bodyPr>
          <a:lstStyle/>
          <a:p>
            <a:pPr algn="just">
              <a:lnSpc>
                <a:spcPct val="15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 Birds can navigate by using patterns of Earth's magnetism, celestial cues, and perhaps polarized light. </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Highly developed color vision reaches into the near-ultraviolet range of the spectrum. </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Their broad hearing range encompasses infra-sounds below the hearing range of humans.</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48F63A3B-78C7-47BE-AE5E-E10140E04643}" type="slidenum">
              <a:rPr lang="en-US" smtClean="0"/>
              <a:pPr/>
              <a:t>19</a:t>
            </a:fld>
            <a:endParaRPr lang="en-US" dirty="0"/>
          </a:p>
        </p:txBody>
      </p:sp>
    </p:spTree>
    <p:extLst>
      <p:ext uri="{BB962C8B-B14F-4D97-AF65-F5344CB8AC3E}">
        <p14:creationId xmlns:p14="http://schemas.microsoft.com/office/powerpoint/2010/main" val="2701583549"/>
      </p:ext>
    </p:extLst>
  </p:cSld>
  <p:clrMapOvr>
    <a:masterClrMapping/>
  </p:clrMapOvr>
  <p:transition spd="med">
    <p:split orient="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p>
            <a:r>
              <a:rPr lang="en-US" sz="2800" b="1" dirty="0" smtClean="0">
                <a:latin typeface="Times New Roman" panose="02020603050405020304" pitchFamily="18" charset="0"/>
                <a:cs typeface="Times New Roman" panose="02020603050405020304" pitchFamily="18" charset="0"/>
              </a:rPr>
              <a:t>Chapter No. 1</a:t>
            </a:r>
            <a:endParaRPr lang="en-US" sz="2800" b="1"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idx="1"/>
          </p:nvPr>
        </p:nvSpPr>
        <p:spPr/>
        <p:txBody>
          <a:bodyPr>
            <a:normAutofit/>
          </a:bodyPr>
          <a:lstStyle/>
          <a:p>
            <a:pPr marL="0" indent="0">
              <a:buNone/>
            </a:pPr>
            <a:r>
              <a:rPr lang="en-US" sz="4000" dirty="0" smtClean="0"/>
              <a:t>The diversity of birds</a:t>
            </a:r>
            <a:endParaRPr lang="en-US" sz="4000" dirty="0"/>
          </a:p>
        </p:txBody>
      </p:sp>
      <p:sp>
        <p:nvSpPr>
          <p:cNvPr id="6" name="Slide Number Placeholder 5"/>
          <p:cNvSpPr>
            <a:spLocks noGrp="1"/>
          </p:cNvSpPr>
          <p:nvPr>
            <p:ph type="sldNum" sz="quarter" idx="12"/>
          </p:nvPr>
        </p:nvSpPr>
        <p:spPr/>
        <p:txBody>
          <a:bodyPr/>
          <a:lstStyle/>
          <a:p>
            <a:fld id="{48F63A3B-78C7-47BE-AE5E-E10140E04643}" type="slidenum">
              <a:rPr lang="en-US" smtClean="0"/>
              <a:pPr/>
              <a:t>2</a:t>
            </a:fld>
            <a:endParaRPr lang="en-US" dirty="0"/>
          </a:p>
        </p:txBody>
      </p:sp>
    </p:spTree>
    <p:extLst>
      <p:ext uri="{BB962C8B-B14F-4D97-AF65-F5344CB8AC3E}">
        <p14:creationId xmlns:p14="http://schemas.microsoft.com/office/powerpoint/2010/main" val="3899816275"/>
      </p:ext>
    </p:extLst>
  </p:cSld>
  <p:clrMapOvr>
    <a:masterClrMapping/>
  </p:clrMapOvr>
  <p:transition spd="med">
    <p:split orient="vert"/>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normAutofit/>
          </a:bodyPr>
          <a:lstStyle/>
          <a:p>
            <a:r>
              <a:rPr lang="en-US" sz="2800" b="1" dirty="0" smtClean="0">
                <a:latin typeface="Times New Roman" panose="02020603050405020304" pitchFamily="18" charset="0"/>
                <a:cs typeface="Times New Roman" panose="02020603050405020304" pitchFamily="18" charset="0"/>
              </a:rPr>
              <a:t>Adaptive radiation of form and function</a:t>
            </a:r>
            <a:endParaRPr lang="en-US" sz="2800" b="1"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389966" y="1653988"/>
            <a:ext cx="11389658" cy="5029199"/>
          </a:xfrm>
        </p:spPr>
        <p:txBody>
          <a:bodyPr>
            <a:normAutofit fontScale="85000" lnSpcReduction="20000"/>
          </a:bodyPr>
          <a:lstStyle/>
          <a:p>
            <a:pPr marL="0" indent="0">
              <a:buNone/>
            </a:pPr>
            <a:r>
              <a:rPr lang="en-US" sz="3100" b="1" dirty="0" smtClean="0">
                <a:latin typeface="Times New Roman" panose="02020603050405020304" pitchFamily="18" charset="0"/>
                <a:cs typeface="Times New Roman" panose="02020603050405020304" pitchFamily="18" charset="0"/>
              </a:rPr>
              <a:t>Diversity</a:t>
            </a:r>
          </a:p>
          <a:p>
            <a:pPr>
              <a:lnSpc>
                <a:spcPct val="150000"/>
              </a:lnSpc>
              <a:buFont typeface="Wingdings" panose="05000000000000000000" pitchFamily="2" charset="2"/>
              <a:buChar char="Ø"/>
            </a:pPr>
            <a:r>
              <a:rPr lang="en-US" sz="2400" b="1" dirty="0">
                <a:latin typeface="Times New Roman" panose="02020603050405020304" pitchFamily="18" charset="0"/>
                <a:cs typeface="Times New Roman" panose="02020603050405020304" pitchFamily="18" charset="0"/>
              </a:rPr>
              <a:t> </a:t>
            </a:r>
            <a:r>
              <a:rPr lang="en-US" sz="2900" dirty="0" smtClean="0">
                <a:latin typeface="Times New Roman" panose="02020603050405020304" pitchFamily="18" charset="0"/>
                <a:cs typeface="Times New Roman" panose="02020603050405020304" pitchFamily="18" charset="0"/>
              </a:rPr>
              <a:t>Roughly</a:t>
            </a:r>
            <a:r>
              <a:rPr lang="en-US" sz="3200" dirty="0" smtClean="0">
                <a:latin typeface="Times New Roman" panose="02020603050405020304" pitchFamily="18" charset="0"/>
                <a:cs typeface="Times New Roman" panose="02020603050405020304" pitchFamily="18" charset="0"/>
              </a:rPr>
              <a:t> 300 billion birds now inhabit on the Earth. </a:t>
            </a:r>
          </a:p>
          <a:p>
            <a:pPr>
              <a:lnSpc>
                <a:spcPct val="150000"/>
              </a:lnSpc>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variety of birds result, millions of years of evolutionary change and adaptation.</a:t>
            </a:r>
          </a:p>
          <a:p>
            <a:pPr>
              <a:lnSpc>
                <a:spcPct val="150000"/>
              </a:lnSpc>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current classification of living birds arranges 30 orders, 193 families, 2099 genera, and at least 9700 species</a:t>
            </a:r>
          </a:p>
          <a:p>
            <a:pPr>
              <a:lnSpc>
                <a:spcPct val="150000"/>
              </a:lnSpc>
              <a:buFont typeface="Wingdings" panose="05000000000000000000" pitchFamily="2" charset="2"/>
              <a:buChar char="Ø"/>
            </a:pPr>
            <a:r>
              <a:rPr lang="en-US" sz="3200" dirty="0">
                <a:latin typeface="Times New Roman" panose="02020603050405020304" pitchFamily="18" charset="0"/>
                <a:cs typeface="Times New Roman" panose="02020603050405020304" pitchFamily="18" charset="0"/>
              </a:rPr>
              <a:t> </a:t>
            </a:r>
            <a:r>
              <a:rPr lang="en-US" sz="3200" dirty="0" smtClean="0">
                <a:latin typeface="Times New Roman" panose="02020603050405020304" pitchFamily="18" charset="0"/>
                <a:cs typeface="Times New Roman" panose="02020603050405020304" pitchFamily="18" charset="0"/>
              </a:rPr>
              <a:t>earliest birds in the Mesozoic era more than 150 million years ago had feathers and probably could fly after a fashion.</a:t>
            </a:r>
          </a:p>
          <a:p>
            <a:pPr marL="0" indent="0">
              <a:lnSpc>
                <a:spcPct val="150000"/>
              </a:lnSpc>
              <a:buNone/>
            </a:pPr>
            <a:endParaRPr lang="en-US" sz="2400" dirty="0">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48F63A3B-78C7-47BE-AE5E-E10140E04643}" type="slidenum">
              <a:rPr lang="en-US" smtClean="0"/>
              <a:pPr/>
              <a:t>20</a:t>
            </a:fld>
            <a:endParaRPr lang="en-US" dirty="0"/>
          </a:p>
        </p:txBody>
      </p:sp>
    </p:spTree>
    <p:extLst>
      <p:ext uri="{BB962C8B-B14F-4D97-AF65-F5344CB8AC3E}">
        <p14:creationId xmlns:p14="http://schemas.microsoft.com/office/powerpoint/2010/main" val="1503524518"/>
      </p:ext>
    </p:extLst>
  </p:cSld>
  <p:clrMapOvr>
    <a:masterClrMapping/>
  </p:clrMapOvr>
  <p:transition spd="med">
    <p:split orient="vert"/>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rcRect b="9412"/>
          <a:stretch>
            <a:fillRect/>
          </a:stretch>
        </p:blipFill>
        <p:spPr>
          <a:xfrm>
            <a:off x="1" y="201706"/>
            <a:ext cx="12191999" cy="6212541"/>
          </a:xfrm>
          <a:prstGeom prst="rect">
            <a:avLst/>
          </a:prstGeom>
        </p:spPr>
      </p:pic>
      <p:sp>
        <p:nvSpPr>
          <p:cNvPr id="3" name="Content Placeholder 2"/>
          <p:cNvSpPr>
            <a:spLocks noGrp="1"/>
          </p:cNvSpPr>
          <p:nvPr>
            <p:ph idx="1"/>
          </p:nvPr>
        </p:nvSpPr>
        <p:spPr>
          <a:xfrm>
            <a:off x="309281" y="255494"/>
            <a:ext cx="11564471" cy="5674660"/>
          </a:xfrm>
        </p:spPr>
        <p:txBody>
          <a:bodyPr>
            <a:normAutofit/>
          </a:bodyPr>
          <a:lstStyle/>
          <a:p>
            <a:pPr marL="0" indent="0">
              <a:buNone/>
            </a:pPr>
            <a:r>
              <a:rPr lang="en-US" sz="2400" b="1" dirty="0" smtClean="0">
                <a:solidFill>
                  <a:schemeClr val="bg1"/>
                </a:solidFill>
                <a:latin typeface="Times New Roman" panose="02020603050405020304" pitchFamily="18" charset="0"/>
                <a:cs typeface="Times New Roman" panose="02020603050405020304" pitchFamily="18" charset="0"/>
              </a:rPr>
              <a:t>Forms and Function</a:t>
            </a:r>
          </a:p>
          <a:p>
            <a:pPr>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Responding to ecological opportunities, subsequent birds diversified in form and function</a:t>
            </a:r>
          </a:p>
          <a:p>
            <a:pPr>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fundamental anatomy of their common ancestor evolved</a:t>
            </a:r>
          </a:p>
          <a:p>
            <a:pPr>
              <a:buFont typeface="Wingdings" panose="05000000000000000000" pitchFamily="2" charset="2"/>
              <a:buChar char="ü"/>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perching songbirds (robins)</a:t>
            </a:r>
          </a:p>
          <a:p>
            <a:pPr>
              <a:buFont typeface="Wingdings" panose="05000000000000000000" pitchFamily="2" charset="2"/>
              <a:buChar char="ü"/>
            </a:pPr>
            <a:r>
              <a:rPr lang="en-US" sz="2400" dirty="0" smtClean="0">
                <a:solidFill>
                  <a:schemeClr val="bg1"/>
                </a:solidFill>
                <a:latin typeface="Times New Roman" panose="02020603050405020304" pitchFamily="18" charset="0"/>
                <a:cs typeface="Times New Roman" panose="02020603050405020304" pitchFamily="18" charset="0"/>
              </a:rPr>
              <a:t> nocturnal forest hunters (owls)</a:t>
            </a:r>
          </a:p>
          <a:p>
            <a:pPr>
              <a:buFont typeface="Wingdings" panose="05000000000000000000" pitchFamily="2" charset="2"/>
              <a:buChar char="ü"/>
            </a:pPr>
            <a:r>
              <a:rPr lang="en-US" sz="2400" dirty="0" smtClean="0">
                <a:solidFill>
                  <a:schemeClr val="bg1"/>
                </a:solidFill>
                <a:latin typeface="Times New Roman" panose="02020603050405020304" pitchFamily="18" charset="0"/>
                <a:cs typeface="Times New Roman" panose="02020603050405020304" pitchFamily="18" charset="0"/>
              </a:rPr>
              <a:t> aquatic divers (penguins)</a:t>
            </a:r>
          </a:p>
          <a:p>
            <a:pPr>
              <a:buFont typeface="Wingdings" panose="05000000000000000000" pitchFamily="2" charset="2"/>
              <a:buChar char="ü"/>
            </a:pPr>
            <a:r>
              <a:rPr lang="en-US" sz="2400" dirty="0" smtClean="0">
                <a:solidFill>
                  <a:schemeClr val="bg1"/>
                </a:solidFill>
                <a:latin typeface="Times New Roman" panose="02020603050405020304" pitchFamily="18" charset="0"/>
                <a:cs typeface="Times New Roman" panose="02020603050405020304" pitchFamily="18" charset="0"/>
              </a:rPr>
              <a:t> oceanic mariners </a:t>
            </a:r>
            <a:r>
              <a:rPr lang="en-US" sz="2400" dirty="0">
                <a:solidFill>
                  <a:schemeClr val="bg1"/>
                </a:solidFill>
                <a:latin typeface="Times New Roman" panose="02020603050405020304" pitchFamily="18" charset="0"/>
                <a:cs typeface="Times New Roman" panose="02020603050405020304" pitchFamily="18" charset="0"/>
              </a:rPr>
              <a:t>(</a:t>
            </a:r>
            <a:r>
              <a:rPr lang="en-US" sz="2400" dirty="0" smtClean="0">
                <a:solidFill>
                  <a:schemeClr val="bg1"/>
                </a:solidFill>
                <a:latin typeface="Times New Roman" panose="02020603050405020304" pitchFamily="18" charset="0"/>
                <a:cs typeface="Times New Roman" panose="02020603050405020304" pitchFamily="18" charset="0"/>
              </a:rPr>
              <a:t>albatrosses)</a:t>
            </a:r>
          </a:p>
          <a:p>
            <a:pPr>
              <a:buFont typeface="Wingdings" panose="05000000000000000000" pitchFamily="2" charset="2"/>
              <a:buChar char="ü"/>
            </a:pPr>
            <a:r>
              <a:rPr lang="en-US" sz="2400" dirty="0" smtClean="0">
                <a:solidFill>
                  <a:schemeClr val="bg1"/>
                </a:solidFill>
                <a:latin typeface="Times New Roman" panose="02020603050405020304" pitchFamily="18" charset="0"/>
                <a:cs typeface="Times New Roman" panose="02020603050405020304" pitchFamily="18" charset="0"/>
              </a:rPr>
              <a:t> shoreline waders </a:t>
            </a:r>
            <a:r>
              <a:rPr lang="en-US" sz="2400" dirty="0">
                <a:solidFill>
                  <a:schemeClr val="bg1"/>
                </a:solidFill>
                <a:latin typeface="Times New Roman" panose="02020603050405020304" pitchFamily="18" charset="0"/>
                <a:cs typeface="Times New Roman" panose="02020603050405020304" pitchFamily="18" charset="0"/>
              </a:rPr>
              <a:t>(</a:t>
            </a:r>
            <a:r>
              <a:rPr lang="en-US" sz="2400" dirty="0" smtClean="0">
                <a:solidFill>
                  <a:schemeClr val="bg1"/>
                </a:solidFill>
                <a:latin typeface="Times New Roman" panose="02020603050405020304" pitchFamily="18" charset="0"/>
                <a:cs typeface="Times New Roman" panose="02020603050405020304" pitchFamily="18" charset="0"/>
              </a:rPr>
              <a:t>plovers) and </a:t>
            </a:r>
          </a:p>
          <a:p>
            <a:pPr>
              <a:buFont typeface="Wingdings" panose="05000000000000000000" pitchFamily="2" charset="2"/>
              <a:buChar char="ü"/>
            </a:pPr>
            <a:r>
              <a:rPr lang="en-US" sz="2400" dirty="0" smtClean="0">
                <a:solidFill>
                  <a:schemeClr val="bg1"/>
                </a:solidFill>
                <a:latin typeface="Times New Roman" panose="02020603050405020304" pitchFamily="18" charset="0"/>
                <a:cs typeface="Times New Roman" panose="02020603050405020304" pitchFamily="18" charset="0"/>
              </a:rPr>
              <a:t>large, flightless ground birds (ostrich)</a:t>
            </a:r>
          </a:p>
          <a:p>
            <a:pPr>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 Birds range in size from only 2 grams (hummingbird) to 100,000 </a:t>
            </a:r>
            <a:r>
              <a:rPr lang="en-US" sz="2400" dirty="0" err="1" smtClean="0">
                <a:solidFill>
                  <a:schemeClr val="bg1"/>
                </a:solidFill>
                <a:latin typeface="Times New Roman" panose="02020603050405020304" pitchFamily="18" charset="0"/>
                <a:cs typeface="Times New Roman" panose="02020603050405020304" pitchFamily="18" charset="0"/>
              </a:rPr>
              <a:t>grarms</a:t>
            </a:r>
            <a:r>
              <a:rPr lang="en-US" sz="2400" dirty="0" smtClean="0">
                <a:solidFill>
                  <a:schemeClr val="bg1"/>
                </a:solidFill>
                <a:latin typeface="Times New Roman" panose="02020603050405020304" pitchFamily="18" charset="0"/>
                <a:cs typeface="Times New Roman" panose="02020603050405020304" pitchFamily="18" charset="0"/>
              </a:rPr>
              <a:t> (ostrich).</a:t>
            </a:r>
            <a:endParaRPr lang="en-US" sz="24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60370692"/>
      </p:ext>
    </p:extLst>
  </p:cSld>
  <p:clrMapOvr>
    <a:masterClrMapping/>
  </p:clrMapOvr>
  <p:transition spd="med">
    <p:split orient="vert"/>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11306" y="6008562"/>
            <a:ext cx="10515600" cy="639048"/>
          </a:xfrm>
        </p:spPr>
        <p:txBody>
          <a:bodyPr>
            <a:normAutofit/>
          </a:bodyPr>
          <a:lstStyle/>
          <a:p>
            <a:pPr marL="0" indent="0">
              <a:buNone/>
            </a:pPr>
            <a:r>
              <a:rPr lang="en-US" smtClean="0"/>
              <a:t>Birds have evolve several major lines, each adapted to a particular mode of life</a:t>
            </a:r>
            <a:endParaRPr lang="en-US"/>
          </a:p>
        </p:txBody>
      </p:sp>
      <p:pic>
        <p:nvPicPr>
          <p:cNvPr id="4" name="Picture 3"/>
          <p:cNvPicPr>
            <a:picLocks noChangeAspect="1"/>
          </p:cNvPicPr>
          <p:nvPr/>
        </p:nvPicPr>
        <p:blipFill>
          <a:blip r:embed="rId2"/>
          <a:stretch>
            <a:fillRect/>
          </a:stretch>
        </p:blipFill>
        <p:spPr>
          <a:xfrm>
            <a:off x="1438836" y="167425"/>
            <a:ext cx="8727140" cy="5658380"/>
          </a:xfrm>
          <a:prstGeom prst="rect">
            <a:avLst/>
          </a:prstGeom>
        </p:spPr>
      </p:pic>
      <p:sp>
        <p:nvSpPr>
          <p:cNvPr id="5" name="Slide Number Placeholder 4"/>
          <p:cNvSpPr>
            <a:spLocks noGrp="1"/>
          </p:cNvSpPr>
          <p:nvPr>
            <p:ph type="sldNum" sz="quarter" idx="12"/>
          </p:nvPr>
        </p:nvSpPr>
        <p:spPr/>
        <p:txBody>
          <a:bodyPr/>
          <a:lstStyle/>
          <a:p>
            <a:fld id="{48F63A3B-78C7-47BE-AE5E-E10140E04643}" type="slidenum">
              <a:rPr lang="en-US" smtClean="0"/>
              <a:pPr/>
              <a:t>22</a:t>
            </a:fld>
            <a:endParaRPr lang="en-US" dirty="0"/>
          </a:p>
        </p:txBody>
      </p:sp>
    </p:spTree>
    <p:extLst>
      <p:ext uri="{BB962C8B-B14F-4D97-AF65-F5344CB8AC3E}">
        <p14:creationId xmlns:p14="http://schemas.microsoft.com/office/powerpoint/2010/main" val="1998343974"/>
      </p:ext>
    </p:extLst>
  </p:cSld>
  <p:clrMapOvr>
    <a:masterClrMapping/>
  </p:clrMapOvr>
  <p:transition spd="med">
    <p:split orient="vert"/>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1199"/>
          </a:xfrm>
          <a:prstGeom prst="rect">
            <a:avLst/>
          </a:prstGeom>
        </p:spPr>
      </p:pic>
      <p:sp>
        <p:nvSpPr>
          <p:cNvPr id="3" name="Content Placeholder 2"/>
          <p:cNvSpPr>
            <a:spLocks noGrp="1"/>
          </p:cNvSpPr>
          <p:nvPr>
            <p:ph idx="1"/>
          </p:nvPr>
        </p:nvSpPr>
        <p:spPr>
          <a:xfrm>
            <a:off x="838200" y="605307"/>
            <a:ext cx="10515600" cy="5571656"/>
          </a:xfrm>
        </p:spPr>
        <p:txBody>
          <a:bodyPr>
            <a:normAutofit fontScale="85000" lnSpcReduction="20000"/>
          </a:bodyPr>
          <a:lstStyle/>
          <a:p>
            <a:pPr marL="0" indent="0" algn="just">
              <a:lnSpc>
                <a:spcPct val="150000"/>
              </a:lnSpc>
              <a:buNone/>
            </a:pPr>
            <a:r>
              <a:rPr lang="en-US" sz="2800" b="1" dirty="0" smtClean="0">
                <a:solidFill>
                  <a:schemeClr val="bg1"/>
                </a:solidFill>
                <a:latin typeface="Times New Roman" panose="02020603050405020304" pitchFamily="18" charset="0"/>
                <a:cs typeface="Times New Roman" panose="02020603050405020304" pitchFamily="18" charset="0"/>
              </a:rPr>
              <a:t>Adaptive radiation</a:t>
            </a:r>
          </a:p>
          <a:p>
            <a:pPr marL="0" indent="0" algn="just">
              <a:lnSpc>
                <a:spcPct val="150000"/>
              </a:lnSpc>
              <a:buNone/>
            </a:pPr>
            <a:r>
              <a:rPr lang="en-US" dirty="0">
                <a:solidFill>
                  <a:schemeClr val="bg1"/>
                </a:solidFill>
                <a:latin typeface="Times New Roman" panose="02020603050405020304" pitchFamily="18" charset="0"/>
                <a:cs typeface="Times New Roman" panose="02020603050405020304" pitchFamily="18" charset="0"/>
              </a:rPr>
              <a:t>D</a:t>
            </a:r>
            <a:r>
              <a:rPr lang="en-US" sz="2400" dirty="0" smtClean="0">
                <a:solidFill>
                  <a:schemeClr val="bg1"/>
                </a:solidFill>
                <a:latin typeface="Times New Roman" panose="02020603050405020304" pitchFamily="18" charset="0"/>
                <a:cs typeface="Times New Roman" panose="02020603050405020304" pitchFamily="18" charset="0"/>
              </a:rPr>
              <a:t>iversity </a:t>
            </a:r>
            <a:r>
              <a:rPr lang="en-US" sz="2400" dirty="0">
                <a:solidFill>
                  <a:schemeClr val="bg1"/>
                </a:solidFill>
                <a:latin typeface="Times New Roman" panose="02020603050405020304" pitchFamily="18" charset="0"/>
                <a:cs typeface="Times New Roman" panose="02020603050405020304" pitchFamily="18" charset="0"/>
              </a:rPr>
              <a:t>of birds is due to the evolution of additional varied species adapted to different ecologies and behaviors, </a:t>
            </a:r>
            <a:r>
              <a:rPr lang="en-US" sz="2400" dirty="0" smtClean="0">
                <a:solidFill>
                  <a:schemeClr val="bg1"/>
                </a:solidFill>
                <a:latin typeface="Times New Roman" panose="02020603050405020304" pitchFamily="18" charset="0"/>
                <a:cs typeface="Times New Roman" panose="02020603050405020304" pitchFamily="18" charset="0"/>
              </a:rPr>
              <a:t>known as adaptive radiation</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Bill sizes and bill shapes change in relation to the types of </a:t>
            </a:r>
            <a:r>
              <a:rPr lang="en-US" sz="2400" dirty="0" smtClean="0">
                <a:solidFill>
                  <a:schemeClr val="bg1"/>
                </a:solidFill>
                <a:latin typeface="Times New Roman" panose="02020603050405020304" pitchFamily="18" charset="0"/>
                <a:cs typeface="Times New Roman" panose="02020603050405020304" pitchFamily="18" charset="0"/>
              </a:rPr>
              <a:t>food</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Leg lengths change in relation to habits of </a:t>
            </a:r>
            <a:r>
              <a:rPr lang="en-US" sz="2400" dirty="0" smtClean="0">
                <a:solidFill>
                  <a:schemeClr val="bg1"/>
                </a:solidFill>
                <a:latin typeface="Times New Roman" panose="02020603050405020304" pitchFamily="18" charset="0"/>
                <a:cs typeface="Times New Roman" panose="02020603050405020304" pitchFamily="18" charset="0"/>
              </a:rPr>
              <a:t>perching or terrestrial locomotion</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wing shapes change in relation to patterns of </a:t>
            </a:r>
            <a:r>
              <a:rPr lang="en-US" sz="2400" dirty="0" smtClean="0">
                <a:solidFill>
                  <a:schemeClr val="bg1"/>
                </a:solidFill>
                <a:latin typeface="Times New Roman" panose="02020603050405020304" pitchFamily="18" charset="0"/>
                <a:cs typeface="Times New Roman" panose="02020603050405020304" pitchFamily="18" charset="0"/>
              </a:rPr>
              <a:t>flight</a:t>
            </a:r>
          </a:p>
          <a:p>
            <a:pPr marL="0" indent="0" algn="just">
              <a:lnSpc>
                <a:spcPct val="150000"/>
              </a:lnSpc>
              <a:buNone/>
            </a:pPr>
            <a:r>
              <a:rPr lang="en-US" sz="2400" dirty="0" smtClean="0">
                <a:solidFill>
                  <a:schemeClr val="bg1"/>
                </a:solidFill>
                <a:latin typeface="Times New Roman" panose="02020603050405020304" pitchFamily="18" charset="0"/>
                <a:cs typeface="Times New Roman" panose="02020603050405020304" pitchFamily="18" charset="0"/>
              </a:rPr>
              <a:t>e.g. </a:t>
            </a:r>
          </a:p>
          <a:p>
            <a:pPr algn="just">
              <a:lnSpc>
                <a:spcPct val="150000"/>
              </a:lnSpc>
              <a:buFont typeface="Wingdings" panose="05000000000000000000" pitchFamily="2" charset="2"/>
              <a:buChar char="ü"/>
            </a:pPr>
            <a:r>
              <a:rPr lang="en-US" sz="2400" dirty="0" smtClean="0">
                <a:solidFill>
                  <a:schemeClr val="bg1"/>
                </a:solidFill>
                <a:latin typeface="Times New Roman" panose="02020603050405020304" pitchFamily="18" charset="0"/>
                <a:cs typeface="Times New Roman" panose="02020603050405020304" pitchFamily="18" charset="0"/>
              </a:rPr>
              <a:t>from </a:t>
            </a:r>
            <a:r>
              <a:rPr lang="en-US" sz="2400" dirty="0">
                <a:solidFill>
                  <a:schemeClr val="bg1"/>
                </a:solidFill>
                <a:latin typeface="Times New Roman" panose="02020603050405020304" pitchFamily="18" charset="0"/>
                <a:cs typeface="Times New Roman" panose="02020603050405020304" pitchFamily="18" charset="0"/>
              </a:rPr>
              <a:t>a single ancestral species of shorebird evolved aerial pirates such as </a:t>
            </a:r>
            <a:r>
              <a:rPr lang="en-US" sz="2400" dirty="0" err="1">
                <a:solidFill>
                  <a:schemeClr val="bg1"/>
                </a:solidFill>
                <a:latin typeface="Times New Roman" panose="02020603050405020304" pitchFamily="18" charset="0"/>
                <a:cs typeface="Times New Roman" panose="02020603050405020304" pitchFamily="18" charset="0"/>
              </a:rPr>
              <a:t>skuas</a:t>
            </a:r>
            <a:r>
              <a:rPr lang="en-US" sz="2400" dirty="0">
                <a:solidFill>
                  <a:schemeClr val="bg1"/>
                </a:solidFill>
                <a:latin typeface="Times New Roman" panose="02020603050405020304" pitchFamily="18" charset="0"/>
                <a:cs typeface="Times New Roman" panose="02020603050405020304" pitchFamily="18" charset="0"/>
              </a:rPr>
              <a:t> and plunging divers such as terns, as well as a host of waders, including </a:t>
            </a:r>
            <a:r>
              <a:rPr lang="en-US" sz="2400" dirty="0">
                <a:latin typeface="Times New Roman" panose="02020603050405020304" pitchFamily="18" charset="0"/>
                <a:cs typeface="Times New Roman" panose="02020603050405020304" pitchFamily="18" charset="0"/>
              </a:rPr>
              <a:t>sandpipers,</a:t>
            </a:r>
            <a:r>
              <a:rPr lang="en-US" sz="2400" dirty="0">
                <a:solidFill>
                  <a:schemeClr val="bg1"/>
                </a:solidFill>
                <a:latin typeface="Times New Roman" panose="02020603050405020304" pitchFamily="18" charset="0"/>
                <a:cs typeface="Times New Roman" panose="02020603050405020304" pitchFamily="18" charset="0"/>
              </a:rPr>
              <a:t> plovers, </a:t>
            </a:r>
            <a:r>
              <a:rPr lang="en-US" dirty="0">
                <a:solidFill>
                  <a:schemeClr val="bg1"/>
                </a:solidFill>
                <a:latin typeface="Times New Roman" panose="02020603050405020304" pitchFamily="18" charset="0"/>
                <a:cs typeface="Times New Roman" panose="02020603050405020304" pitchFamily="18" charset="0"/>
              </a:rPr>
              <a:t>t</a:t>
            </a:r>
            <a:r>
              <a:rPr lang="en-US" sz="2400" dirty="0" smtClean="0">
                <a:solidFill>
                  <a:schemeClr val="bg1"/>
                </a:solidFill>
                <a:latin typeface="Times New Roman" panose="02020603050405020304" pitchFamily="18" charset="0"/>
                <a:cs typeface="Times New Roman" panose="02020603050405020304" pitchFamily="18" charset="0"/>
              </a:rPr>
              <a:t>urnstones</a:t>
            </a:r>
            <a:r>
              <a:rPr lang="en-US" sz="2400" dirty="0">
                <a:solidFill>
                  <a:schemeClr val="bg1"/>
                </a:solidFill>
                <a:latin typeface="Times New Roman" panose="02020603050405020304" pitchFamily="18" charset="0"/>
                <a:cs typeface="Times New Roman" panose="02020603050405020304" pitchFamily="18" charset="0"/>
              </a:rPr>
              <a:t>, stilts, jacanas, snipes, wood</a:t>
            </a:r>
            <a:r>
              <a:rPr lang="en-US" sz="2400" dirty="0">
                <a:latin typeface="Times New Roman" panose="02020603050405020304" pitchFamily="18" charset="0"/>
                <a:cs typeface="Times New Roman" panose="02020603050405020304" pitchFamily="18" charset="0"/>
              </a:rPr>
              <a:t>cocks, curlews, and godwits, each with </a:t>
            </a:r>
            <a:r>
              <a:rPr lang="en-US" sz="2400" dirty="0">
                <a:solidFill>
                  <a:schemeClr val="bg1"/>
                </a:solidFill>
                <a:latin typeface="Times New Roman" panose="02020603050405020304" pitchFamily="18" charset="0"/>
                <a:cs typeface="Times New Roman" panose="02020603050405020304" pitchFamily="18" charset="0"/>
              </a:rPr>
              <a:t>characteristic leg lengths and bill lengths, shapes, and </a:t>
            </a:r>
            <a:r>
              <a:rPr lang="en-US" sz="2400" dirty="0">
                <a:latin typeface="Times New Roman" panose="02020603050405020304" pitchFamily="18" charset="0"/>
                <a:cs typeface="Times New Roman" panose="02020603050405020304" pitchFamily="18" charset="0"/>
              </a:rPr>
              <a:t>curvatures</a:t>
            </a:r>
          </a:p>
        </p:txBody>
      </p:sp>
      <p:sp>
        <p:nvSpPr>
          <p:cNvPr id="4" name="Slide Number Placeholder 3"/>
          <p:cNvSpPr>
            <a:spLocks noGrp="1"/>
          </p:cNvSpPr>
          <p:nvPr>
            <p:ph type="sldNum" sz="quarter" idx="12"/>
          </p:nvPr>
        </p:nvSpPr>
        <p:spPr/>
        <p:txBody>
          <a:bodyPr/>
          <a:lstStyle/>
          <a:p>
            <a:fld id="{48F63A3B-78C7-47BE-AE5E-E10140E04643}" type="slidenum">
              <a:rPr lang="en-US" smtClean="0"/>
              <a:pPr/>
              <a:t>23</a:t>
            </a:fld>
            <a:endParaRPr lang="en-US" dirty="0"/>
          </a:p>
        </p:txBody>
      </p:sp>
    </p:spTree>
    <p:extLst>
      <p:ext uri="{BB962C8B-B14F-4D97-AF65-F5344CB8AC3E}">
        <p14:creationId xmlns:p14="http://schemas.microsoft.com/office/powerpoint/2010/main" val="1019767245"/>
      </p:ext>
    </p:extLst>
  </p:cSld>
  <p:clrMapOvr>
    <a:masterClrMapping/>
  </p:clrMapOvr>
  <p:transition spd="med">
    <p:split orient="vert"/>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838200" y="631065"/>
            <a:ext cx="10515600" cy="5545898"/>
          </a:xfrm>
        </p:spPr>
        <p:txBody>
          <a:bodyPr/>
          <a:lstStyle/>
          <a:p>
            <a:pPr>
              <a:lnSpc>
                <a:spcPct val="150000"/>
              </a:lnSpc>
              <a:buFont typeface="Wingdings" panose="05000000000000000000" pitchFamily="2" charset="2"/>
              <a:buChar char="ü"/>
            </a:pPr>
            <a:r>
              <a:rPr lang="en-US" sz="2400" dirty="0" smtClean="0">
                <a:solidFill>
                  <a:schemeClr val="bg1"/>
                </a:solidFill>
                <a:latin typeface="Times New Roman" panose="02020603050405020304" pitchFamily="18" charset="0"/>
                <a:cs typeface="Times New Roman" panose="02020603050405020304" pitchFamily="18" charset="0"/>
              </a:rPr>
              <a:t> The </a:t>
            </a:r>
            <a:r>
              <a:rPr lang="en-US" sz="2400" dirty="0">
                <a:solidFill>
                  <a:schemeClr val="bg1"/>
                </a:solidFill>
                <a:latin typeface="Times New Roman" panose="02020603050405020304" pitchFamily="18" charset="0"/>
                <a:cs typeface="Times New Roman" panose="02020603050405020304" pitchFamily="18" charset="0"/>
              </a:rPr>
              <a:t>varied diets of modern birds include buds, fruits, nectar, seeds, invertebrates </a:t>
            </a:r>
            <a:r>
              <a:rPr lang="en-US" sz="2400" dirty="0">
                <a:latin typeface="Times New Roman" panose="02020603050405020304" pitchFamily="18" charset="0"/>
                <a:cs typeface="Times New Roman" panose="02020603050405020304" pitchFamily="18" charset="0"/>
              </a:rPr>
              <a:t>of all</a:t>
            </a:r>
            <a:r>
              <a:rPr lang="en-US" sz="2400" dirty="0">
                <a:solidFill>
                  <a:schemeClr val="bg1"/>
                </a:solidFill>
                <a:latin typeface="Times New Roman" panose="02020603050405020304" pitchFamily="18" charset="0"/>
                <a:cs typeface="Times New Roman" panose="02020603050405020304" pitchFamily="18" charset="0"/>
              </a:rPr>
              <a:t> sizes, and vertebrates of many kinds, including carrion</a:t>
            </a:r>
            <a:r>
              <a:rPr lang="en-US" sz="2400" dirty="0" smtClean="0">
                <a:solidFill>
                  <a:schemeClr val="bg1"/>
                </a:solidFill>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ü"/>
            </a:pPr>
            <a:r>
              <a:rPr lang="en-US" sz="2400" dirty="0" smtClean="0">
                <a:solidFill>
                  <a:schemeClr val="bg1"/>
                </a:solidFill>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Passerine land birds, wh</a:t>
            </a:r>
            <a:r>
              <a:rPr lang="en-US" sz="2400" dirty="0" smtClean="0">
                <a:solidFill>
                  <a:schemeClr val="bg1"/>
                </a:solidFill>
                <a:latin typeface="Times New Roman" panose="02020603050405020304" pitchFamily="18" charset="0"/>
                <a:cs typeface="Times New Roman" panose="02020603050405020304" pitchFamily="18" charset="0"/>
              </a:rPr>
              <a:t>ose adaptive radiation was coupled to those of flowering plants and their </a:t>
            </a:r>
            <a:r>
              <a:rPr lang="en-US" sz="2400" dirty="0" smtClean="0">
                <a:latin typeface="Times New Roman" panose="02020603050405020304" pitchFamily="18" charset="0"/>
                <a:cs typeface="Times New Roman" panose="02020603050405020304" pitchFamily="18" charset="0"/>
              </a:rPr>
              <a:t>associated insects</a:t>
            </a:r>
            <a:r>
              <a:rPr lang="en-US" sz="2400" dirty="0" smtClean="0">
                <a:solidFill>
                  <a:schemeClr val="bg1"/>
                </a:solidFill>
                <a:latin typeface="Times New Roman" panose="02020603050405020304" pitchFamily="18" charset="0"/>
                <a:cs typeface="Times New Roman" panose="02020603050405020304" pitchFamily="18" charset="0"/>
              </a:rPr>
              <a:t>.</a:t>
            </a:r>
          </a:p>
          <a:p>
            <a:pPr>
              <a:lnSpc>
                <a:spcPct val="150000"/>
              </a:lnSpc>
              <a:buFont typeface="Wingdings" panose="05000000000000000000" pitchFamily="2" charset="2"/>
              <a:buChar char="ü"/>
            </a:pPr>
            <a:r>
              <a:rPr lang="en-US" sz="2400" dirty="0" smtClean="0">
                <a:solidFill>
                  <a:schemeClr val="bg1"/>
                </a:solidFill>
                <a:latin typeface="Times New Roman" panose="02020603050405020304" pitchFamily="18" charset="0"/>
                <a:cs typeface="Times New Roman" panose="02020603050405020304" pitchFamily="18" charset="0"/>
              </a:rPr>
              <a:t> In </a:t>
            </a:r>
            <a:r>
              <a:rPr lang="en-US" sz="2400" dirty="0">
                <a:solidFill>
                  <a:schemeClr val="bg1"/>
                </a:solidFill>
                <a:latin typeface="Times New Roman" panose="02020603050405020304" pitchFamily="18" charset="0"/>
                <a:cs typeface="Times New Roman" panose="02020603050405020304" pitchFamily="18" charset="0"/>
              </a:rPr>
              <a:t>New Zealand, numerous </a:t>
            </a:r>
            <a:r>
              <a:rPr lang="en-US" sz="2400" dirty="0">
                <a:latin typeface="Times New Roman" panose="02020603050405020304" pitchFamily="18" charset="0"/>
                <a:cs typeface="Times New Roman" panose="02020603050405020304" pitchFamily="18" charset="0"/>
              </a:rPr>
              <a:t>species of flightless</a:t>
            </a:r>
            <a:r>
              <a:rPr lang="en-US" sz="2400" dirty="0">
                <a:solidFill>
                  <a:schemeClr val="bg1"/>
                </a:solidFill>
                <a:latin typeface="Times New Roman" panose="02020603050405020304" pitchFamily="18" charset="0"/>
                <a:cs typeface="Times New Roman" panose="02020603050405020304" pitchFamily="18" charset="0"/>
              </a:rPr>
              <a:t>, herbivorous </a:t>
            </a:r>
            <a:r>
              <a:rPr lang="en-US" sz="2400" dirty="0" err="1">
                <a:solidFill>
                  <a:schemeClr val="bg1"/>
                </a:solidFill>
                <a:latin typeface="Times New Roman" panose="02020603050405020304" pitchFamily="18" charset="0"/>
                <a:cs typeface="Times New Roman" panose="02020603050405020304" pitchFamily="18" charset="0"/>
              </a:rPr>
              <a:t>moas</a:t>
            </a:r>
            <a:r>
              <a:rPr lang="en-US" sz="2400" dirty="0">
                <a:solidFill>
                  <a:schemeClr val="bg1"/>
                </a:solidFill>
                <a:latin typeface="Times New Roman" panose="02020603050405020304" pitchFamily="18" charset="0"/>
                <a:cs typeface="Times New Roman" panose="02020603050405020304" pitchFamily="18" charset="0"/>
              </a:rPr>
              <a:t> evolved. The long, complex </a:t>
            </a:r>
            <a:r>
              <a:rPr lang="en-US" sz="2400" dirty="0" smtClean="0">
                <a:solidFill>
                  <a:schemeClr val="bg1"/>
                </a:solidFill>
                <a:latin typeface="Times New Roman" panose="02020603050405020304" pitchFamily="18" charset="0"/>
                <a:cs typeface="Times New Roman" panose="02020603050405020304" pitchFamily="18" charset="0"/>
              </a:rPr>
              <a:t>digestive </a:t>
            </a:r>
            <a:r>
              <a:rPr lang="en-US" sz="2400" dirty="0">
                <a:latin typeface="Times New Roman" panose="02020603050405020304" pitchFamily="18" charset="0"/>
                <a:cs typeface="Times New Roman" panose="02020603050405020304" pitchFamily="18" charset="0"/>
              </a:rPr>
              <a:t>tracts required </a:t>
            </a:r>
            <a:r>
              <a:rPr lang="en-US" sz="2400" dirty="0">
                <a:solidFill>
                  <a:schemeClr val="bg1"/>
                </a:solidFill>
                <a:latin typeface="Times New Roman" panose="02020603050405020304" pitchFamily="18" charset="0"/>
                <a:cs typeface="Times New Roman" panose="02020603050405020304" pitchFamily="18" charset="0"/>
              </a:rPr>
              <a:t>for green leaves and the weight of slowly digesting plant matter </a:t>
            </a:r>
            <a:r>
              <a:rPr lang="en-US" sz="2400" dirty="0">
                <a:latin typeface="Times New Roman" panose="02020603050405020304" pitchFamily="18" charset="0"/>
                <a:cs typeface="Times New Roman" panose="02020603050405020304" pitchFamily="18" charset="0"/>
              </a:rPr>
              <a:t>also may limit the flying a</a:t>
            </a:r>
            <a:r>
              <a:rPr lang="en-US" sz="2400" dirty="0">
                <a:solidFill>
                  <a:schemeClr val="bg1"/>
                </a:solidFill>
                <a:latin typeface="Times New Roman" panose="02020603050405020304" pitchFamily="18" charset="0"/>
                <a:cs typeface="Times New Roman" panose="02020603050405020304" pitchFamily="18" charset="0"/>
              </a:rPr>
              <a:t>bilities of- avian herbivores or </a:t>
            </a:r>
            <a:r>
              <a:rPr lang="en-US" sz="2400" dirty="0" smtClean="0">
                <a:solidFill>
                  <a:schemeClr val="bg1"/>
                </a:solidFill>
                <a:latin typeface="Times New Roman" panose="02020603050405020304" pitchFamily="18" charset="0"/>
                <a:cs typeface="Times New Roman" panose="02020603050405020304" pitchFamily="18" charset="0"/>
              </a:rPr>
              <a:t>favor: </a:t>
            </a:r>
            <a:r>
              <a:rPr lang="en-US" sz="2400" dirty="0" err="1" smtClean="0">
                <a:solidFill>
                  <a:schemeClr val="bg1"/>
                </a:solidFill>
                <a:latin typeface="Times New Roman" panose="02020603050405020304" pitchFamily="18" charset="0"/>
                <a:cs typeface="Times New Roman" panose="02020603050405020304" pitchFamily="18" charset="0"/>
              </a:rPr>
              <a:t>flightlessness</a:t>
            </a:r>
            <a:r>
              <a:rPr lang="en-US" sz="2400" dirty="0">
                <a:solidFill>
                  <a:schemeClr val="bg1"/>
                </a:solidFill>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as in ostric</a:t>
            </a:r>
            <a:r>
              <a:rPr lang="en-US" sz="2400" dirty="0">
                <a:solidFill>
                  <a:schemeClr val="bg1"/>
                </a:solidFill>
                <a:latin typeface="Times New Roman" panose="02020603050405020304" pitchFamily="18" charset="0"/>
                <a:cs typeface="Times New Roman" panose="02020603050405020304" pitchFamily="18" charset="0"/>
              </a:rPr>
              <a:t>hes.</a:t>
            </a:r>
          </a:p>
          <a:p>
            <a:pPr marL="0" indent="0">
              <a:buNone/>
            </a:pPr>
            <a:endParaRPr lang="en-US" dirty="0">
              <a:solidFill>
                <a:schemeClr val="bg1"/>
              </a:solidFill>
            </a:endParaRPr>
          </a:p>
        </p:txBody>
      </p:sp>
      <p:sp>
        <p:nvSpPr>
          <p:cNvPr id="5" name="Slide Number Placeholder 4"/>
          <p:cNvSpPr>
            <a:spLocks noGrp="1"/>
          </p:cNvSpPr>
          <p:nvPr>
            <p:ph type="sldNum" sz="quarter" idx="12"/>
          </p:nvPr>
        </p:nvSpPr>
        <p:spPr/>
        <p:txBody>
          <a:bodyPr/>
          <a:lstStyle/>
          <a:p>
            <a:fld id="{48F63A3B-78C7-47BE-AE5E-E10140E04643}" type="slidenum">
              <a:rPr lang="en-US" smtClean="0"/>
              <a:pPr/>
              <a:t>24</a:t>
            </a:fld>
            <a:endParaRPr lang="en-US" dirty="0"/>
          </a:p>
        </p:txBody>
      </p:sp>
    </p:spTree>
    <p:extLst>
      <p:ext uri="{BB962C8B-B14F-4D97-AF65-F5344CB8AC3E}">
        <p14:creationId xmlns:p14="http://schemas.microsoft.com/office/powerpoint/2010/main" val="1769273923"/>
      </p:ext>
    </p:extLst>
  </p:cSld>
  <p:clrMapOvr>
    <a:masterClrMapping/>
  </p:clrMapOvr>
  <p:transition spd="med">
    <p:split orient="vert"/>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838200" y="540913"/>
            <a:ext cx="10515600" cy="5636050"/>
          </a:xfrm>
        </p:spPr>
        <p:txBody>
          <a:bodyPr>
            <a:noAutofit/>
          </a:bodyPr>
          <a:lstStyle/>
          <a:p>
            <a:pPr marL="0" indent="0">
              <a:lnSpc>
                <a:spcPct val="100000"/>
              </a:lnSpc>
              <a:buNone/>
            </a:pPr>
            <a:r>
              <a:rPr lang="en-US" sz="2400" b="1" dirty="0" smtClean="0">
                <a:solidFill>
                  <a:schemeClr val="bg1"/>
                </a:solidFill>
                <a:latin typeface="Times New Roman" panose="02020603050405020304" pitchFamily="18" charset="0"/>
                <a:cs typeface="Times New Roman" panose="02020603050405020304" pitchFamily="18" charset="0"/>
              </a:rPr>
              <a:t>Diversity of bill</a:t>
            </a:r>
          </a:p>
          <a:p>
            <a:pPr>
              <a:lnSpc>
                <a:spcPct val="10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Diversity </a:t>
            </a:r>
            <a:r>
              <a:rPr lang="en-US" sz="2400" dirty="0">
                <a:solidFill>
                  <a:schemeClr val="bg1"/>
                </a:solidFill>
                <a:latin typeface="Times New Roman" panose="02020603050405020304" pitchFamily="18" charset="0"/>
                <a:cs typeface="Times New Roman" panose="02020603050405020304" pitchFamily="18" charset="0"/>
              </a:rPr>
              <a:t>of diets is a diversity of bills. </a:t>
            </a:r>
            <a:r>
              <a:rPr lang="en-US" sz="2400" dirty="0" smtClean="0">
                <a:solidFill>
                  <a:schemeClr val="bg1"/>
                </a:solidFill>
                <a:latin typeface="Times New Roman" panose="02020603050405020304" pitchFamily="18" charset="0"/>
                <a:cs typeface="Times New Roman" panose="02020603050405020304" pitchFamily="18" charset="0"/>
              </a:rPr>
              <a:t>Bill </a:t>
            </a:r>
            <a:r>
              <a:rPr lang="en-US" sz="2400" dirty="0">
                <a:solidFill>
                  <a:schemeClr val="bg1"/>
                </a:solidFill>
                <a:latin typeface="Times New Roman" panose="02020603050405020304" pitchFamily="18" charset="0"/>
                <a:cs typeface="Times New Roman" panose="02020603050405020304" pitchFamily="18" charset="0"/>
              </a:rPr>
              <a:t>is its key adaptation for feeding</a:t>
            </a:r>
            <a:endParaRPr lang="en-US" sz="2400" dirty="0" smtClean="0">
              <a:solidFill>
                <a:schemeClr val="bg1"/>
              </a:solidFill>
              <a:latin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land </a:t>
            </a:r>
            <a:r>
              <a:rPr lang="en-US" sz="2400" dirty="0" smtClean="0">
                <a:solidFill>
                  <a:schemeClr val="bg1"/>
                </a:solidFill>
                <a:latin typeface="Times New Roman" panose="02020603050405020304" pitchFamily="18" charset="0"/>
                <a:cs typeface="Times New Roman" panose="02020603050405020304" pitchFamily="18" charset="0"/>
              </a:rPr>
              <a:t>carnivores eagles</a:t>
            </a:r>
            <a:r>
              <a:rPr lang="en-US" sz="2400" dirty="0">
                <a:solidFill>
                  <a:schemeClr val="bg1"/>
                </a:solidFill>
                <a:latin typeface="Times New Roman" panose="02020603050405020304" pitchFamily="18" charset="0"/>
                <a:cs typeface="Times New Roman" panose="02020603050405020304" pitchFamily="18" charset="0"/>
              </a:rPr>
              <a:t>, hawks, falcons, and owls-have strong, hooked beaks with which they tear flesh and sinew. </a:t>
            </a:r>
            <a:endParaRPr lang="en-US" sz="2400" dirty="0" smtClean="0">
              <a:solidFill>
                <a:schemeClr val="bg1"/>
              </a:solidFill>
              <a:latin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The </a:t>
            </a:r>
            <a:r>
              <a:rPr lang="en-US" sz="2400" dirty="0">
                <a:solidFill>
                  <a:schemeClr val="bg1"/>
                </a:solidFill>
                <a:latin typeface="Times New Roman" panose="02020603050405020304" pitchFamily="18" charset="0"/>
                <a:cs typeface="Times New Roman" panose="02020603050405020304" pitchFamily="18" charset="0"/>
              </a:rPr>
              <a:t>broad, flat bill of a duck is suitable for straining mud, </a:t>
            </a:r>
            <a:endParaRPr lang="en-US" sz="2400" dirty="0" smtClean="0">
              <a:solidFill>
                <a:schemeClr val="bg1"/>
              </a:solidFill>
              <a:latin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 chisel-like </a:t>
            </a:r>
            <a:r>
              <a:rPr lang="en-US" sz="2400" dirty="0">
                <a:solidFill>
                  <a:schemeClr val="bg1"/>
                </a:solidFill>
                <a:latin typeface="Times New Roman" panose="02020603050405020304" pitchFamily="18" charset="0"/>
                <a:cs typeface="Times New Roman" panose="02020603050405020304" pitchFamily="18" charset="0"/>
              </a:rPr>
              <a:t>bill of a woodpecker is suitable for digging into trees to reach insects. </a:t>
            </a:r>
            <a:endParaRPr lang="en-US" sz="2400" dirty="0" smtClean="0">
              <a:solidFill>
                <a:schemeClr val="bg1"/>
              </a:solidFill>
              <a:latin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Marine </a:t>
            </a:r>
            <a:r>
              <a:rPr lang="en-US" sz="2400" dirty="0">
                <a:solidFill>
                  <a:schemeClr val="bg1"/>
                </a:solidFill>
                <a:latin typeface="Times New Roman" panose="02020603050405020304" pitchFamily="18" charset="0"/>
                <a:cs typeface="Times New Roman" panose="02020603050405020304" pitchFamily="18" charset="0"/>
              </a:rPr>
              <a:t>predators, such as penguins and cormorants, have bills with curved projections that direct fish toward the esophagus. </a:t>
            </a:r>
            <a:endParaRPr lang="en-US" sz="2400" dirty="0" smtClean="0">
              <a:solidFill>
                <a:schemeClr val="bg1"/>
              </a:solidFill>
              <a:latin typeface="Times New Roman" panose="02020603050405020304" pitchFamily="18" charset="0"/>
              <a:cs typeface="Times New Roman" panose="02020603050405020304" pitchFamily="18" charset="0"/>
            </a:endParaRPr>
          </a:p>
          <a:p>
            <a:pPr>
              <a:lnSpc>
                <a:spcPct val="10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The </a:t>
            </a:r>
            <a:r>
              <a:rPr lang="en-US" sz="2400" dirty="0">
                <a:solidFill>
                  <a:schemeClr val="bg1"/>
                </a:solidFill>
                <a:latin typeface="Times New Roman" panose="02020603050405020304" pitchFamily="18" charset="0"/>
                <a:cs typeface="Times New Roman" panose="02020603050405020304" pitchFamily="18" charset="0"/>
              </a:rPr>
              <a:t>varied lengths and curvatures of shorebird bills determine which prey they can reach by </a:t>
            </a:r>
            <a:r>
              <a:rPr lang="en-US" sz="2400" dirty="0" smtClean="0">
                <a:solidFill>
                  <a:schemeClr val="bg1"/>
                </a:solidFill>
                <a:latin typeface="Times New Roman" panose="02020603050405020304" pitchFamily="18" charset="0"/>
                <a:cs typeface="Times New Roman" panose="02020603050405020304" pitchFamily="18" charset="0"/>
              </a:rPr>
              <a:t>probing </a:t>
            </a:r>
            <a:r>
              <a:rPr lang="en-US" sz="2400" dirty="0">
                <a:solidFill>
                  <a:schemeClr val="bg1"/>
                </a:solidFill>
                <a:latin typeface="Times New Roman" panose="02020603050405020304" pitchFamily="18" charset="0"/>
                <a:cs typeface="Times New Roman" panose="02020603050405020304" pitchFamily="18" charset="0"/>
              </a:rPr>
              <a:t>into the </a:t>
            </a:r>
            <a:r>
              <a:rPr lang="en-US" sz="2400" dirty="0" smtClean="0">
                <a:solidFill>
                  <a:schemeClr val="bg1"/>
                </a:solidFill>
                <a:latin typeface="Times New Roman" panose="02020603050405020304" pitchFamily="18" charset="0"/>
                <a:cs typeface="Times New Roman" panose="02020603050405020304" pitchFamily="18" charset="0"/>
              </a:rPr>
              <a:t>mud. </a:t>
            </a:r>
          </a:p>
          <a:p>
            <a:pPr>
              <a:lnSpc>
                <a:spcPct val="10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Nectar </a:t>
            </a:r>
            <a:r>
              <a:rPr lang="en-US" sz="2400" dirty="0">
                <a:solidFill>
                  <a:schemeClr val="bg1"/>
                </a:solidFill>
                <a:latin typeface="Times New Roman" panose="02020603050405020304" pitchFamily="18" charset="0"/>
                <a:cs typeface="Times New Roman" panose="02020603050405020304" pitchFamily="18" charset="0"/>
              </a:rPr>
              <a:t>feeders</a:t>
            </a:r>
            <a:r>
              <a:rPr lang="en-US" sz="2400" dirty="0" smtClean="0">
                <a:solidFill>
                  <a:schemeClr val="bg1"/>
                </a:solidFill>
                <a:latin typeface="Times New Roman" panose="02020603050405020304" pitchFamily="18" charset="0"/>
                <a:cs typeface="Times New Roman" panose="02020603050405020304" pitchFamily="18" charset="0"/>
              </a:rPr>
              <a:t>, </a:t>
            </a:r>
            <a:r>
              <a:rPr lang="en-US" sz="2400" dirty="0">
                <a:solidFill>
                  <a:schemeClr val="bg1"/>
                </a:solidFill>
                <a:latin typeface="Times New Roman" panose="02020603050405020304" pitchFamily="18" charset="0"/>
                <a:cs typeface="Times New Roman" panose="02020603050405020304" pitchFamily="18" charset="0"/>
              </a:rPr>
              <a:t>hummingbirds, probe their long, thin bills into floral nectar chambers and draw up </a:t>
            </a:r>
            <a:r>
              <a:rPr lang="en-US" sz="2400" dirty="0" smtClean="0">
                <a:solidFill>
                  <a:schemeClr val="bg1"/>
                </a:solidFill>
                <a:latin typeface="Times New Roman" panose="02020603050405020304" pitchFamily="18" charset="0"/>
                <a:cs typeface="Times New Roman" panose="02020603050405020304" pitchFamily="18" charset="0"/>
              </a:rPr>
              <a:t>nectar </a:t>
            </a:r>
            <a:r>
              <a:rPr lang="en-US" sz="2400" dirty="0">
                <a:solidFill>
                  <a:schemeClr val="bg1"/>
                </a:solidFill>
                <a:latin typeface="Times New Roman" panose="02020603050405020304" pitchFamily="18" charset="0"/>
                <a:cs typeface="Times New Roman" panose="02020603050405020304" pitchFamily="18" charset="0"/>
              </a:rPr>
              <a:t>through tubed tongue tips.</a:t>
            </a:r>
          </a:p>
        </p:txBody>
      </p:sp>
      <p:sp>
        <p:nvSpPr>
          <p:cNvPr id="4" name="Slide Number Placeholder 3"/>
          <p:cNvSpPr>
            <a:spLocks noGrp="1"/>
          </p:cNvSpPr>
          <p:nvPr>
            <p:ph type="sldNum" sz="quarter" idx="12"/>
          </p:nvPr>
        </p:nvSpPr>
        <p:spPr/>
        <p:txBody>
          <a:bodyPr/>
          <a:lstStyle/>
          <a:p>
            <a:fld id="{48F63A3B-78C7-47BE-AE5E-E10140E04643}" type="slidenum">
              <a:rPr lang="en-US" smtClean="0"/>
              <a:pPr/>
              <a:t>25</a:t>
            </a:fld>
            <a:endParaRPr lang="en-US" dirty="0"/>
          </a:p>
        </p:txBody>
      </p:sp>
    </p:spTree>
    <p:extLst>
      <p:ext uri="{BB962C8B-B14F-4D97-AF65-F5344CB8AC3E}">
        <p14:creationId xmlns:p14="http://schemas.microsoft.com/office/powerpoint/2010/main" val="1540240577"/>
      </p:ext>
    </p:extLst>
  </p:cSld>
  <p:clrMapOvr>
    <a:masterClrMapping/>
  </p:clrMapOvr>
  <p:transition spd="med">
    <p:split orient="ver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708338" y="103031"/>
            <a:ext cx="10831132" cy="6645499"/>
          </a:xfrm>
          <a:prstGeom prst="rect">
            <a:avLst/>
          </a:prstGeom>
        </p:spPr>
      </p:pic>
      <p:sp>
        <p:nvSpPr>
          <p:cNvPr id="5" name="Slide Number Placeholder 4"/>
          <p:cNvSpPr>
            <a:spLocks noGrp="1"/>
          </p:cNvSpPr>
          <p:nvPr>
            <p:ph type="sldNum" sz="quarter" idx="12"/>
          </p:nvPr>
        </p:nvSpPr>
        <p:spPr/>
        <p:txBody>
          <a:bodyPr/>
          <a:lstStyle/>
          <a:p>
            <a:fld id="{48F63A3B-78C7-47BE-AE5E-E10140E04643}" type="slidenum">
              <a:rPr lang="en-US" smtClean="0"/>
              <a:pPr/>
              <a:t>26</a:t>
            </a:fld>
            <a:endParaRPr lang="en-US" dirty="0"/>
          </a:p>
        </p:txBody>
      </p:sp>
    </p:spTree>
    <p:extLst>
      <p:ext uri="{BB962C8B-B14F-4D97-AF65-F5344CB8AC3E}">
        <p14:creationId xmlns:p14="http://schemas.microsoft.com/office/powerpoint/2010/main" val="821952249"/>
      </p:ext>
    </p:extLst>
  </p:cSld>
  <p:clrMapOvr>
    <a:masterClrMapping/>
  </p:clrMapOvr>
  <p:transition spd="med">
    <p:split orient="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515155" y="631065"/>
            <a:ext cx="10838645" cy="5545898"/>
          </a:xfrm>
        </p:spPr>
        <p:txBody>
          <a:bodyPr>
            <a:normAutofit fontScale="92500" lnSpcReduction="20000"/>
          </a:bodyPr>
          <a:lstStyle/>
          <a:p>
            <a:pPr marL="0" indent="0">
              <a:buNone/>
            </a:pPr>
            <a:r>
              <a:rPr lang="en-US" sz="2400" b="1" dirty="0" smtClean="0">
                <a:latin typeface="Times New Roman" panose="02020603050405020304" pitchFamily="18" charset="0"/>
                <a:cs typeface="Times New Roman" panose="02020603050405020304" pitchFamily="18" charset="0"/>
              </a:rPr>
              <a:t>Bill forms</a:t>
            </a:r>
          </a:p>
          <a:p>
            <a:pPr algn="just">
              <a:lnSpc>
                <a:spcPct val="150000"/>
              </a:lnSpc>
              <a:buFont typeface="Wingdings" panose="05000000000000000000" pitchFamily="2" charset="2"/>
              <a:buChar char="Ø"/>
            </a:pPr>
            <a:r>
              <a:rPr lang="en-US" sz="2400" b="1"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Variety </a:t>
            </a:r>
            <a:r>
              <a:rPr lang="en-US" sz="2400" dirty="0">
                <a:solidFill>
                  <a:schemeClr val="bg1"/>
                </a:solidFill>
                <a:latin typeface="Times New Roman" panose="02020603050405020304" pitchFamily="18" charset="0"/>
                <a:cs typeface="Times New Roman" panose="02020603050405020304" pitchFamily="18" charset="0"/>
              </a:rPr>
              <a:t>of bill forms that can evolve in the process of adaptive radiation is seen in the Hawaiian </a:t>
            </a:r>
            <a:r>
              <a:rPr lang="en-US" sz="2400" dirty="0" smtClean="0">
                <a:solidFill>
                  <a:schemeClr val="bg1"/>
                </a:solidFill>
                <a:latin typeface="Times New Roman" panose="02020603050405020304" pitchFamily="18" charset="0"/>
                <a:cs typeface="Times New Roman" panose="02020603050405020304" pitchFamily="18" charset="0"/>
              </a:rPr>
              <a:t>honeycreepers.</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Evolved </a:t>
            </a:r>
            <a:r>
              <a:rPr lang="en-US" sz="2400" dirty="0">
                <a:solidFill>
                  <a:schemeClr val="bg1"/>
                </a:solidFill>
                <a:latin typeface="Times New Roman" panose="02020603050405020304" pitchFamily="18" charset="0"/>
                <a:cs typeface="Times New Roman" panose="02020603050405020304" pitchFamily="18" charset="0"/>
              </a:rPr>
              <a:t>from a flock of small finches that strayed out over the Pacific Ocean from Asia or North America millions of years </a:t>
            </a:r>
            <a:r>
              <a:rPr lang="en-US" sz="2400" dirty="0" smtClean="0">
                <a:solidFill>
                  <a:schemeClr val="bg1"/>
                </a:solidFill>
                <a:latin typeface="Times New Roman" panose="02020603050405020304" pitchFamily="18" charset="0"/>
                <a:cs typeface="Times New Roman" panose="02020603050405020304" pitchFamily="18" charset="0"/>
              </a:rPr>
              <a:t>ago</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Isolated </a:t>
            </a:r>
            <a:r>
              <a:rPr lang="en-US" sz="2400" dirty="0">
                <a:solidFill>
                  <a:schemeClr val="bg1"/>
                </a:solidFill>
                <a:latin typeface="Times New Roman" panose="02020603050405020304" pitchFamily="18" charset="0"/>
                <a:cs typeface="Times New Roman" panose="02020603050405020304" pitchFamily="18" charset="0"/>
              </a:rPr>
              <a:t>populations changed in </a:t>
            </a:r>
            <a:r>
              <a:rPr lang="en-US" sz="2400" dirty="0" smtClean="0">
                <a:solidFill>
                  <a:schemeClr val="bg1"/>
                </a:solidFill>
                <a:latin typeface="Times New Roman" panose="02020603050405020304" pitchFamily="18" charset="0"/>
                <a:cs typeface="Times New Roman" panose="02020603050405020304" pitchFamily="18" charset="0"/>
              </a:rPr>
              <a:t>  genetic </a:t>
            </a:r>
            <a:r>
              <a:rPr lang="en-US" sz="2400" dirty="0">
                <a:solidFill>
                  <a:schemeClr val="bg1"/>
                </a:solidFill>
                <a:latin typeface="Times New Roman" panose="02020603050405020304" pitchFamily="18" charset="0"/>
                <a:cs typeface="Times New Roman" panose="02020603050405020304" pitchFamily="18" charset="0"/>
              </a:rPr>
              <a:t>composition and appearance, at first imperceptibly and then conspicuously. </a:t>
            </a:r>
            <a:endParaRPr lang="en-US" sz="2400" dirty="0" smtClean="0">
              <a:solidFill>
                <a:schemeClr val="bg1"/>
              </a:solidFill>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Subtle </a:t>
            </a:r>
            <a:r>
              <a:rPr lang="en-US" sz="2400" dirty="0">
                <a:solidFill>
                  <a:schemeClr val="bg1"/>
                </a:solidFill>
                <a:latin typeface="Times New Roman" panose="02020603050405020304" pitchFamily="18" charset="0"/>
                <a:cs typeface="Times New Roman" panose="02020603050405020304" pitchFamily="18" charset="0"/>
              </a:rPr>
              <a:t>changes in bill shapes </a:t>
            </a:r>
            <a:r>
              <a:rPr lang="en-US" sz="2400" dirty="0">
                <a:latin typeface="Times New Roman" panose="02020603050405020304" pitchFamily="18" charset="0"/>
                <a:cs typeface="Times New Roman" panose="02020603050405020304" pitchFamily="18" charset="0"/>
              </a:rPr>
              <a:t>and bill </a:t>
            </a:r>
            <a:r>
              <a:rPr lang="en-US" sz="2400" dirty="0">
                <a:solidFill>
                  <a:schemeClr val="bg1"/>
                </a:solidFill>
                <a:latin typeface="Times New Roman" panose="02020603050405020304" pitchFamily="18" charset="0"/>
                <a:cs typeface="Times New Roman" panose="02020603050405020304" pitchFamily="18" charset="0"/>
              </a:rPr>
              <a:t>sizes led to a </a:t>
            </a:r>
            <a:r>
              <a:rPr lang="en-US" sz="2400" dirty="0" smtClean="0">
                <a:solidFill>
                  <a:schemeClr val="bg1"/>
                </a:solidFill>
                <a:latin typeface="Times New Roman" panose="02020603050405020304" pitchFamily="18" charset="0"/>
                <a:cs typeface="Times New Roman" panose="02020603050405020304" pitchFamily="18" charset="0"/>
              </a:rPr>
              <a:t>proliferation </a:t>
            </a:r>
            <a:r>
              <a:rPr lang="en-US" sz="2400" dirty="0">
                <a:solidFill>
                  <a:schemeClr val="bg1"/>
                </a:solidFill>
                <a:latin typeface="Times New Roman" panose="02020603050405020304" pitchFamily="18" charset="0"/>
                <a:cs typeface="Times New Roman" panose="02020603050405020304" pitchFamily="18" charset="0"/>
              </a:rPr>
              <a:t>of bill types and their related feeding </a:t>
            </a:r>
            <a:r>
              <a:rPr lang="en-US" sz="2400" dirty="0" smtClean="0">
                <a:solidFill>
                  <a:schemeClr val="bg1"/>
                </a:solidFill>
                <a:latin typeface="Times New Roman" panose="02020603050405020304" pitchFamily="18" charset="0"/>
                <a:cs typeface="Times New Roman" panose="02020603050405020304" pitchFamily="18" charset="0"/>
              </a:rPr>
              <a:t>behaviors</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F</a:t>
            </a:r>
            <a:r>
              <a:rPr lang="en-US" sz="2400" dirty="0" smtClean="0">
                <a:solidFill>
                  <a:schemeClr val="bg1"/>
                </a:solidFill>
                <a:latin typeface="Times New Roman" panose="02020603050405020304" pitchFamily="18" charset="0"/>
                <a:cs typeface="Times New Roman" panose="02020603050405020304" pitchFamily="18" charset="0"/>
              </a:rPr>
              <a:t>rom </a:t>
            </a:r>
            <a:r>
              <a:rPr lang="en-US" sz="2400" dirty="0">
                <a:solidFill>
                  <a:schemeClr val="bg1"/>
                </a:solidFill>
                <a:latin typeface="Times New Roman" panose="02020603050405020304" pitchFamily="18" charset="0"/>
                <a:cs typeface="Times New Roman" panose="02020603050405020304" pitchFamily="18" charset="0"/>
              </a:rPr>
              <a:t>heavy grosbeak-like bills fo</a:t>
            </a:r>
            <a:r>
              <a:rPr lang="en-US" sz="2400" dirty="0">
                <a:solidFill>
                  <a:schemeClr val="bg2"/>
                </a:solidFill>
                <a:latin typeface="Times New Roman" panose="02020603050405020304" pitchFamily="18" charset="0"/>
                <a:cs typeface="Times New Roman" panose="02020603050405020304" pitchFamily="18" charset="0"/>
              </a:rPr>
              <a:t>r </a:t>
            </a:r>
            <a:r>
              <a:rPr lang="en-US" sz="2400" dirty="0">
                <a:latin typeface="Times New Roman" panose="02020603050405020304" pitchFamily="18" charset="0"/>
                <a:cs typeface="Times New Roman" panose="02020603050405020304" pitchFamily="18" charset="0"/>
              </a:rPr>
              <a:t>cracking large </a:t>
            </a:r>
            <a:r>
              <a:rPr lang="en-US" sz="2400" dirty="0">
                <a:solidFill>
                  <a:schemeClr val="bg1"/>
                </a:solidFill>
                <a:latin typeface="Times New Roman" panose="02020603050405020304" pitchFamily="18" charset="0"/>
                <a:cs typeface="Times New Roman" panose="02020603050405020304" pitchFamily="18" charset="0"/>
              </a:rPr>
              <a:t>legume seeds to long </a:t>
            </a:r>
            <a:r>
              <a:rPr lang="en-US" sz="2400" dirty="0" smtClean="0">
                <a:solidFill>
                  <a:schemeClr val="bg1"/>
                </a:solidFill>
                <a:latin typeface="Times New Roman" panose="02020603050405020304" pitchFamily="18" charset="0"/>
                <a:cs typeface="Times New Roman" panose="02020603050405020304" pitchFamily="18" charset="0"/>
              </a:rPr>
              <a:t>sickle like </a:t>
            </a:r>
            <a:r>
              <a:rPr lang="en-US" sz="2400" dirty="0">
                <a:solidFill>
                  <a:schemeClr val="bg1"/>
                </a:solidFill>
                <a:latin typeface="Times New Roman" panose="02020603050405020304" pitchFamily="18" charset="0"/>
                <a:cs typeface="Times New Roman" panose="02020603050405020304" pitchFamily="18" charset="0"/>
              </a:rPr>
              <a:t>bills for sipping nectar from flowers or probing bar</a:t>
            </a:r>
            <a:r>
              <a:rPr lang="en-US" sz="2400" dirty="0">
                <a:latin typeface="Times New Roman" panose="02020603050405020304" pitchFamily="18" charset="0"/>
                <a:cs typeface="Times New Roman" panose="02020603050405020304" pitchFamily="18" charset="0"/>
              </a:rPr>
              <a:t>k crevi</a:t>
            </a:r>
            <a:r>
              <a:rPr lang="en-US" sz="2400" dirty="0">
                <a:solidFill>
                  <a:schemeClr val="bg1"/>
                </a:solidFill>
                <a:latin typeface="Times New Roman" panose="02020603050405020304" pitchFamily="18" charset="0"/>
                <a:cs typeface="Times New Roman" panose="02020603050405020304" pitchFamily="18" charset="0"/>
              </a:rPr>
              <a:t>ces for </a:t>
            </a:r>
            <a:r>
              <a:rPr lang="en-US" sz="2400" dirty="0" smtClean="0">
                <a:solidFill>
                  <a:schemeClr val="bg1"/>
                </a:solidFill>
                <a:latin typeface="Times New Roman" panose="02020603050405020304" pitchFamily="18" charset="0"/>
                <a:cs typeface="Times New Roman" panose="02020603050405020304" pitchFamily="18" charset="0"/>
              </a:rPr>
              <a:t>insects</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48F63A3B-78C7-47BE-AE5E-E10140E04643}" type="slidenum">
              <a:rPr lang="en-US" smtClean="0"/>
              <a:pPr/>
              <a:t>27</a:t>
            </a:fld>
            <a:endParaRPr lang="en-US" dirty="0"/>
          </a:p>
        </p:txBody>
      </p:sp>
    </p:spTree>
    <p:extLst>
      <p:ext uri="{BB962C8B-B14F-4D97-AF65-F5344CB8AC3E}">
        <p14:creationId xmlns:p14="http://schemas.microsoft.com/office/powerpoint/2010/main" val="807061083"/>
      </p:ext>
    </p:extLst>
  </p:cSld>
  <p:clrMapOvr>
    <a:masterClrMapping/>
  </p:clrMapOvr>
  <p:transition spd="med">
    <p:split orient="vert"/>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738649" y="365125"/>
            <a:ext cx="8435662" cy="6228858"/>
          </a:xfrm>
          <a:prstGeom prst="rect">
            <a:avLst/>
          </a:prstGeom>
        </p:spPr>
      </p:pic>
      <p:sp>
        <p:nvSpPr>
          <p:cNvPr id="3" name="Slide Number Placeholder 2"/>
          <p:cNvSpPr>
            <a:spLocks noGrp="1"/>
          </p:cNvSpPr>
          <p:nvPr>
            <p:ph type="sldNum" sz="quarter" idx="12"/>
          </p:nvPr>
        </p:nvSpPr>
        <p:spPr/>
        <p:txBody>
          <a:bodyPr/>
          <a:lstStyle/>
          <a:p>
            <a:fld id="{48F63A3B-78C7-47BE-AE5E-E10140E04643}" type="slidenum">
              <a:rPr lang="en-US" smtClean="0"/>
              <a:pPr/>
              <a:t>28</a:t>
            </a:fld>
            <a:endParaRPr lang="en-US" dirty="0"/>
          </a:p>
        </p:txBody>
      </p:sp>
    </p:spTree>
    <p:extLst>
      <p:ext uri="{BB962C8B-B14F-4D97-AF65-F5344CB8AC3E}">
        <p14:creationId xmlns:p14="http://schemas.microsoft.com/office/powerpoint/2010/main" val="772055117"/>
      </p:ext>
    </p:extLst>
  </p:cSld>
  <p:clrMapOvr>
    <a:masterClrMapping/>
  </p:clrMapOvr>
  <p:transition spd="med">
    <p:split orient="vert"/>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24567" y="5705341"/>
            <a:ext cx="10515600" cy="1134403"/>
          </a:xfrm>
        </p:spPr>
        <p:txBody>
          <a:bodyPr>
            <a:normAutofit/>
          </a:bodyPr>
          <a:lstStyle/>
          <a:p>
            <a:r>
              <a:rPr lang="en-US" sz="2400" cap="none" dirty="0" smtClean="0">
                <a:latin typeface="Times New Roman" panose="02020603050405020304" pitchFamily="18" charset="0"/>
                <a:cs typeface="Times New Roman" panose="02020603050405020304" pitchFamily="18" charset="0"/>
              </a:rPr>
              <a:t>A classic example of adaptive radiation: </a:t>
            </a:r>
            <a:r>
              <a:rPr lang="en-US" sz="2400" cap="none" dirty="0" err="1" smtClean="0">
                <a:latin typeface="Times New Roman" panose="02020603050405020304" pitchFamily="18" charset="0"/>
                <a:cs typeface="Times New Roman" panose="02020603050405020304" pitchFamily="18" charset="0"/>
              </a:rPr>
              <a:t>hawaiian</a:t>
            </a:r>
            <a:r>
              <a:rPr lang="en-US" sz="2400" cap="none" dirty="0" smtClean="0">
                <a:latin typeface="Times New Roman" panose="02020603050405020304" pitchFamily="18" charset="0"/>
                <a:cs typeface="Times New Roman" panose="02020603050405020304" pitchFamily="18" charset="0"/>
              </a:rPr>
              <a:t> honeycreepers have evolved bills that range from thin </a:t>
            </a:r>
            <a:r>
              <a:rPr lang="en-US" sz="2400" cap="none" dirty="0" err="1" smtClean="0">
                <a:latin typeface="Times New Roman" panose="02020603050405020304" pitchFamily="18" charset="0"/>
                <a:cs typeface="Times New Roman" panose="02020603050405020304" pitchFamily="18" charset="0"/>
              </a:rPr>
              <a:t>warblerlike</a:t>
            </a:r>
            <a:r>
              <a:rPr lang="en-US" sz="2400" cap="none" dirty="0" smtClean="0">
                <a:latin typeface="Times New Roman" panose="02020603050405020304" pitchFamily="18" charset="0"/>
                <a:cs typeface="Times New Roman" panose="02020603050405020304" pitchFamily="18" charset="0"/>
              </a:rPr>
              <a:t> bills to long </a:t>
            </a:r>
            <a:r>
              <a:rPr lang="en-US" sz="2400" cap="none" dirty="0" err="1" smtClean="0">
                <a:latin typeface="Times New Roman" panose="02020603050405020304" pitchFamily="18" charset="0"/>
                <a:cs typeface="Times New Roman" panose="02020603050405020304" pitchFamily="18" charset="0"/>
              </a:rPr>
              <a:t>sicklelike</a:t>
            </a:r>
            <a:r>
              <a:rPr lang="en-US" sz="2400" cap="none" dirty="0" smtClean="0">
                <a:latin typeface="Times New Roman" panose="02020603050405020304" pitchFamily="18" charset="0"/>
                <a:cs typeface="Times New Roman" panose="02020603050405020304" pitchFamily="18" charset="0"/>
              </a:rPr>
              <a:t> bills to heavy grosbeak-like bills.</a:t>
            </a:r>
            <a:endParaRPr lang="en-US" sz="2400" cap="none" dirty="0">
              <a:latin typeface="Times New Roman" panose="02020603050405020304" pitchFamily="18" charset="0"/>
              <a:cs typeface="Times New Roman" panose="02020603050405020304" pitchFamily="18" charset="0"/>
            </a:endParaRP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62376" y="206062"/>
            <a:ext cx="7609657" cy="5597414"/>
          </a:xfrm>
        </p:spPr>
      </p:pic>
      <p:sp>
        <p:nvSpPr>
          <p:cNvPr id="4" name="Slide Number Placeholder 3"/>
          <p:cNvSpPr>
            <a:spLocks noGrp="1"/>
          </p:cNvSpPr>
          <p:nvPr>
            <p:ph type="sldNum" sz="quarter" idx="12"/>
          </p:nvPr>
        </p:nvSpPr>
        <p:spPr/>
        <p:txBody>
          <a:bodyPr/>
          <a:lstStyle/>
          <a:p>
            <a:fld id="{48F63A3B-78C7-47BE-AE5E-E10140E04643}" type="slidenum">
              <a:rPr lang="en-US" smtClean="0"/>
              <a:pPr/>
              <a:t>29</a:t>
            </a:fld>
            <a:endParaRPr lang="en-US" dirty="0"/>
          </a:p>
        </p:txBody>
      </p:sp>
    </p:spTree>
    <p:extLst>
      <p:ext uri="{BB962C8B-B14F-4D97-AF65-F5344CB8AC3E}">
        <p14:creationId xmlns:p14="http://schemas.microsoft.com/office/powerpoint/2010/main" val="1778035166"/>
      </p:ext>
    </p:extLst>
  </p:cSld>
  <p:clrMapOvr>
    <a:masterClrMapping/>
  </p:clrMapOvr>
  <p:transition spd="med">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25758"/>
            <a:ext cx="12192001" cy="6835627"/>
          </a:xfrm>
          <a:prstGeom prst="rect">
            <a:avLst/>
          </a:prstGeom>
        </p:spPr>
      </p:pic>
      <p:sp>
        <p:nvSpPr>
          <p:cNvPr id="2" name="Title 1"/>
          <p:cNvSpPr>
            <a:spLocks noGrp="1"/>
          </p:cNvSpPr>
          <p:nvPr>
            <p:ph type="title"/>
          </p:nvPr>
        </p:nvSpPr>
        <p:spPr/>
        <p:txBody>
          <a:bodyPr>
            <a:normAutofit/>
          </a:bodyPr>
          <a:lstStyle/>
          <a:p>
            <a:pPr algn="ctr"/>
            <a:r>
              <a:rPr lang="en-US" sz="2800" dirty="0" smtClean="0">
                <a:solidFill>
                  <a:schemeClr val="bg1"/>
                </a:solidFill>
                <a:latin typeface="Times New Roman" panose="02020603050405020304" pitchFamily="18" charset="0"/>
                <a:cs typeface="Times New Roman" panose="02020603050405020304" pitchFamily="18" charset="0"/>
              </a:rPr>
              <a:t>The Diversity of Birds</a:t>
            </a:r>
            <a:endParaRPr lang="en-US" sz="2800" dirty="0">
              <a:solidFill>
                <a:schemeClr val="bg1"/>
              </a:solidFill>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p:txBody>
          <a:bodyPr>
            <a:normAutofit fontScale="92500" lnSpcReduction="20000"/>
          </a:bodyPr>
          <a:lstStyle/>
          <a:p>
            <a:pPr marL="0" indent="0">
              <a:lnSpc>
                <a:spcPct val="150000"/>
              </a:lnSpc>
              <a:buNone/>
            </a:pPr>
            <a:r>
              <a:rPr lang="en-US" sz="2400" b="1" dirty="0" smtClean="0">
                <a:solidFill>
                  <a:schemeClr val="bg1"/>
                </a:solidFill>
                <a:latin typeface="Times New Roman" panose="02020603050405020304" pitchFamily="18" charset="0"/>
                <a:cs typeface="Times New Roman" panose="02020603050405020304" pitchFamily="18" charset="0"/>
              </a:rPr>
              <a:t>Contents</a:t>
            </a:r>
          </a:p>
          <a:p>
            <a:pPr>
              <a:lnSpc>
                <a:spcPct val="150000"/>
              </a:lnSpc>
              <a:buFont typeface="Wingdings" panose="05000000000000000000" pitchFamily="2" charset="2"/>
              <a:buChar char="ü"/>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Basic characteristics of birds</a:t>
            </a:r>
          </a:p>
          <a:p>
            <a:pPr>
              <a:lnSpc>
                <a:spcPct val="150000"/>
              </a:lnSpc>
              <a:buFont typeface="Wingdings" panose="05000000000000000000" pitchFamily="2" charset="2"/>
              <a:buChar char="ü"/>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Adaptive radiation of form and function</a:t>
            </a:r>
          </a:p>
          <a:p>
            <a:pPr>
              <a:lnSpc>
                <a:spcPct val="150000"/>
              </a:lnSpc>
              <a:buFont typeface="Wingdings" panose="05000000000000000000" pitchFamily="2" charset="2"/>
              <a:buChar char="ü"/>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Life Histories</a:t>
            </a:r>
          </a:p>
          <a:p>
            <a:pPr>
              <a:lnSpc>
                <a:spcPct val="150000"/>
              </a:lnSpc>
              <a:buFont typeface="Wingdings" panose="05000000000000000000" pitchFamily="2" charset="2"/>
              <a:buChar char="ü"/>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Natural selection and convergence</a:t>
            </a:r>
          </a:p>
          <a:p>
            <a:pPr>
              <a:lnSpc>
                <a:spcPct val="150000"/>
              </a:lnSpc>
              <a:buFont typeface="Wingdings" panose="05000000000000000000" pitchFamily="2" charset="2"/>
              <a:buChar char="ü"/>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Biogeography </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48F63A3B-78C7-47BE-AE5E-E10140E04643}" type="slidenum">
              <a:rPr lang="en-US" smtClean="0"/>
              <a:pPr/>
              <a:t>3</a:t>
            </a:fld>
            <a:endParaRPr lang="en-US" dirty="0"/>
          </a:p>
        </p:txBody>
      </p:sp>
    </p:spTree>
    <p:extLst>
      <p:ext uri="{BB962C8B-B14F-4D97-AF65-F5344CB8AC3E}">
        <p14:creationId xmlns:p14="http://schemas.microsoft.com/office/powerpoint/2010/main" val="939849066"/>
      </p:ext>
    </p:extLst>
  </p:cSld>
  <p:clrMapOvr>
    <a:masterClrMapping/>
  </p:clrMapOvr>
  <p:transition spd="med">
    <p:split orient="vert"/>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21799"/>
            <a:ext cx="12205273" cy="5151549"/>
          </a:xfrm>
          <a:prstGeom prst="rect">
            <a:avLst/>
          </a:prstGeom>
        </p:spPr>
      </p:pic>
      <p:sp>
        <p:nvSpPr>
          <p:cNvPr id="3" name="Content Placeholder 2"/>
          <p:cNvSpPr>
            <a:spLocks noGrp="1"/>
          </p:cNvSpPr>
          <p:nvPr>
            <p:ph idx="1"/>
          </p:nvPr>
        </p:nvSpPr>
        <p:spPr>
          <a:xfrm>
            <a:off x="838200" y="618186"/>
            <a:ext cx="10515600" cy="5558777"/>
          </a:xfrm>
        </p:spPr>
        <p:txBody>
          <a:bodyPr>
            <a:normAutofit/>
          </a:bodyPr>
          <a:lstStyle/>
          <a:p>
            <a:pPr marL="0" indent="0" algn="just">
              <a:lnSpc>
                <a:spcPct val="150000"/>
              </a:lnSpc>
              <a:buNone/>
            </a:pPr>
            <a:r>
              <a:rPr lang="en-US" sz="2400" b="1" dirty="0">
                <a:latin typeface="Times New Roman" panose="02020603050405020304" pitchFamily="18" charset="0"/>
                <a:cs typeface="Times New Roman" panose="02020603050405020304" pitchFamily="18" charset="0"/>
              </a:rPr>
              <a:t>M</a:t>
            </a:r>
            <a:r>
              <a:rPr lang="en-US" sz="2400" b="1" dirty="0" smtClean="0">
                <a:latin typeface="Times New Roman" panose="02020603050405020304" pitchFamily="18" charset="0"/>
                <a:cs typeface="Times New Roman" panose="02020603050405020304" pitchFamily="18" charset="0"/>
              </a:rPr>
              <a:t>odes  </a:t>
            </a:r>
            <a:r>
              <a:rPr lang="en-US" sz="2400" b="1" dirty="0">
                <a:latin typeface="Times New Roman" panose="02020603050405020304" pitchFamily="18" charset="0"/>
                <a:cs typeface="Times New Roman" panose="02020603050405020304" pitchFamily="18" charset="0"/>
              </a:rPr>
              <a:t>of </a:t>
            </a:r>
            <a:r>
              <a:rPr lang="en-US" sz="2400" b="1" dirty="0" smtClean="0">
                <a:latin typeface="Times New Roman" panose="02020603050405020304" pitchFamily="18" charset="0"/>
                <a:cs typeface="Times New Roman" panose="02020603050405020304" pitchFamily="18" charset="0"/>
              </a:rPr>
              <a:t>locomotion</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Different modes of locomotion further expand the ecological </a:t>
            </a:r>
            <a:r>
              <a:rPr lang="en-US" sz="2400" dirty="0" smtClean="0">
                <a:latin typeface="Times New Roman" panose="02020603050405020304" pitchFamily="18" charset="0"/>
                <a:cs typeface="Times New Roman" panose="02020603050405020304" pitchFamily="18" charset="0"/>
              </a:rPr>
              <a:t>opportunities </a:t>
            </a:r>
            <a:r>
              <a:rPr lang="en-US" sz="2400" dirty="0">
                <a:latin typeface="Times New Roman" panose="02020603050405020304" pitchFamily="18" charset="0"/>
                <a:cs typeface="Times New Roman" panose="02020603050405020304" pitchFamily="18" charset="0"/>
              </a:rPr>
              <a:t>of birds. </a:t>
            </a:r>
            <a:endParaRPr lang="en-US" sz="2400" dirty="0" smtClean="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Shorebirds</a:t>
            </a: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include </a:t>
            </a:r>
            <a:r>
              <a:rPr lang="en-US" sz="2400" dirty="0">
                <a:latin typeface="Times New Roman" panose="02020603050405020304" pitchFamily="18" charset="0"/>
                <a:cs typeface="Times New Roman" panose="02020603050405020304" pitchFamily="18" charset="0"/>
              </a:rPr>
              <a:t>aerial</a:t>
            </a: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wading</a:t>
            </a:r>
            <a:r>
              <a:rPr lang="en-US" sz="2400" dirty="0">
                <a:solidFill>
                  <a:schemeClr val="bg1"/>
                </a:solidFill>
                <a:latin typeface="Times New Roman" panose="02020603050405020304" pitchFamily="18" charset="0"/>
                <a:cs typeface="Times New Roman" panose="02020603050405020304" pitchFamily="18" charset="0"/>
              </a:rPr>
              <a:t>, and diving </a:t>
            </a:r>
            <a:r>
              <a:rPr lang="en-US" sz="2400" dirty="0">
                <a:latin typeface="Times New Roman" panose="02020603050405020304" pitchFamily="18" charset="0"/>
                <a:cs typeface="Times New Roman" panose="02020603050405020304" pitchFamily="18" charset="0"/>
              </a:rPr>
              <a:t>species. </a:t>
            </a:r>
            <a:endParaRPr lang="en-US" sz="2400" dirty="0" smtClean="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Birds </a:t>
            </a:r>
            <a:r>
              <a:rPr lang="en-US" sz="2400" dirty="0">
                <a:latin typeface="Times New Roman" panose="02020603050405020304" pitchFamily="18" charset="0"/>
                <a:cs typeface="Times New Roman" panose="02020603050405020304" pitchFamily="18" charset="0"/>
              </a:rPr>
              <a:t>soar through the sky, </a:t>
            </a:r>
            <a:r>
              <a:rPr lang="en-US" sz="2400" dirty="0">
                <a:solidFill>
                  <a:schemeClr val="bg1"/>
                </a:solidFill>
                <a:latin typeface="Times New Roman" panose="02020603050405020304" pitchFamily="18" charset="0"/>
                <a:cs typeface="Times New Roman" panose="02020603050405020304" pitchFamily="18" charset="0"/>
              </a:rPr>
              <a:t>scurry and stride </a:t>
            </a:r>
            <a:r>
              <a:rPr lang="en-US" sz="2400" dirty="0">
                <a:latin typeface="Times New Roman" panose="02020603050405020304" pitchFamily="18" charset="0"/>
                <a:cs typeface="Times New Roman" panose="02020603050405020304" pitchFamily="18" charset="0"/>
              </a:rPr>
              <a:t>across the land, hop agilely from branch to branch, hitch up tree </a:t>
            </a:r>
            <a:r>
              <a:rPr lang="en-US" sz="2400" dirty="0">
                <a:solidFill>
                  <a:schemeClr val="bg1"/>
                </a:solidFill>
                <a:latin typeface="Times New Roman" panose="02020603050405020304" pitchFamily="18" charset="0"/>
                <a:cs typeface="Times New Roman" panose="02020603050405020304" pitchFamily="18" charset="0"/>
              </a:rPr>
              <a:t>trunks, and swim </a:t>
            </a:r>
            <a:r>
              <a:rPr lang="en-US" sz="2400" dirty="0">
                <a:latin typeface="Times New Roman" panose="02020603050405020304" pitchFamily="18" charset="0"/>
                <a:cs typeface="Times New Roman" panose="02020603050405020304" pitchFamily="18" charset="0"/>
              </a:rPr>
              <a:t>powerfully to great depths in the sea. </a:t>
            </a:r>
            <a:endParaRPr lang="en-US" sz="2400" dirty="0" smtClean="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combination of forelimbs adapted for flight and </a:t>
            </a:r>
            <a:r>
              <a:rPr lang="en-US" sz="2400" dirty="0" err="1">
                <a:latin typeface="Times New Roman" panose="02020603050405020304" pitchFamily="18" charset="0"/>
                <a:cs typeface="Times New Roman" panose="02020603050405020304" pitchFamily="18" charset="0"/>
              </a:rPr>
              <a:t>hindlimbs</a:t>
            </a:r>
            <a:r>
              <a:rPr lang="en-US" sz="2400" dirty="0">
                <a:latin typeface="Times New Roman" panose="02020603050405020304" pitchFamily="18" charset="0"/>
                <a:cs typeface="Times New Roman" panose="02020603050405020304" pitchFamily="18" charset="0"/>
              </a:rPr>
              <a:t> for bipedal locomotion gives birds a tremendous range of ecological options.</a:t>
            </a:r>
          </a:p>
        </p:txBody>
      </p:sp>
      <p:sp>
        <p:nvSpPr>
          <p:cNvPr id="4" name="Slide Number Placeholder 3"/>
          <p:cNvSpPr>
            <a:spLocks noGrp="1"/>
          </p:cNvSpPr>
          <p:nvPr>
            <p:ph type="sldNum" sz="quarter" idx="12"/>
          </p:nvPr>
        </p:nvSpPr>
        <p:spPr/>
        <p:txBody>
          <a:bodyPr/>
          <a:lstStyle/>
          <a:p>
            <a:fld id="{48F63A3B-78C7-47BE-AE5E-E10140E04643}" type="slidenum">
              <a:rPr lang="en-US" smtClean="0"/>
              <a:pPr/>
              <a:t>30</a:t>
            </a:fld>
            <a:endParaRPr lang="en-US" dirty="0"/>
          </a:p>
        </p:txBody>
      </p:sp>
    </p:spTree>
    <p:extLst>
      <p:ext uri="{BB962C8B-B14F-4D97-AF65-F5344CB8AC3E}">
        <p14:creationId xmlns:p14="http://schemas.microsoft.com/office/powerpoint/2010/main" val="953884353"/>
      </p:ext>
    </p:extLst>
  </p:cSld>
  <p:clrMapOvr>
    <a:masterClrMapping/>
  </p:clrMapOvr>
  <p:transition spd="med">
    <p:split orient="vert"/>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3271233" y="193183"/>
            <a:ext cx="4559121" cy="6375041"/>
          </a:xfrm>
          <a:prstGeom prst="rect">
            <a:avLst/>
          </a:prstGeom>
        </p:spPr>
      </p:pic>
      <p:sp>
        <p:nvSpPr>
          <p:cNvPr id="3" name="Slide Number Placeholder 2"/>
          <p:cNvSpPr>
            <a:spLocks noGrp="1"/>
          </p:cNvSpPr>
          <p:nvPr>
            <p:ph type="sldNum" sz="quarter" idx="12"/>
          </p:nvPr>
        </p:nvSpPr>
        <p:spPr/>
        <p:txBody>
          <a:bodyPr/>
          <a:lstStyle/>
          <a:p>
            <a:fld id="{48F63A3B-78C7-47BE-AE5E-E10140E04643}" type="slidenum">
              <a:rPr lang="en-US" smtClean="0"/>
              <a:pPr/>
              <a:t>31</a:t>
            </a:fld>
            <a:endParaRPr lang="en-US" dirty="0"/>
          </a:p>
        </p:txBody>
      </p:sp>
    </p:spTree>
    <p:extLst>
      <p:ext uri="{BB962C8B-B14F-4D97-AF65-F5344CB8AC3E}">
        <p14:creationId xmlns:p14="http://schemas.microsoft.com/office/powerpoint/2010/main" val="1365645804"/>
      </p:ext>
    </p:extLst>
  </p:cSld>
  <p:clrMapOvr>
    <a:masterClrMapping/>
  </p:clrMapOvr>
  <p:transition spd="med">
    <p:split orient="vert"/>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838200" y="540913"/>
            <a:ext cx="10515600" cy="5636050"/>
          </a:xfrm>
        </p:spPr>
        <p:txBody>
          <a:bodyPr>
            <a:normAutofit/>
          </a:bodyPr>
          <a:lstStyle/>
          <a:p>
            <a:pPr marL="0" indent="0" algn="just">
              <a:buNone/>
            </a:pPr>
            <a:r>
              <a:rPr lang="en-US" sz="2400" b="1" dirty="0" smtClean="0">
                <a:solidFill>
                  <a:schemeClr val="bg1"/>
                </a:solidFill>
                <a:latin typeface="Times New Roman" panose="02020603050405020304" pitchFamily="18" charset="0"/>
                <a:cs typeface="Times New Roman" panose="02020603050405020304" pitchFamily="18" charset="0"/>
              </a:rPr>
              <a:t>Adaptation for flight/ swimming</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Birds are specialized in flight, </a:t>
            </a:r>
            <a:r>
              <a:rPr lang="en-US" sz="2400" dirty="0">
                <a:solidFill>
                  <a:schemeClr val="bg1"/>
                </a:solidFill>
                <a:latin typeface="Times New Roman" panose="02020603050405020304" pitchFamily="18" charset="0"/>
                <a:cs typeface="Times New Roman" panose="02020603050405020304" pitchFamily="18" charset="0"/>
              </a:rPr>
              <a:t>as well as specialized swimmers, </a:t>
            </a:r>
            <a:r>
              <a:rPr lang="en-US" sz="2400" dirty="0" smtClean="0">
                <a:solidFill>
                  <a:schemeClr val="bg1"/>
                </a:solidFill>
                <a:latin typeface="Times New Roman" panose="02020603050405020304" pitchFamily="18" charset="0"/>
                <a:cs typeface="Times New Roman" panose="02020603050405020304" pitchFamily="18" charset="0"/>
              </a:rPr>
              <a:t>runners</a:t>
            </a:r>
            <a:r>
              <a:rPr lang="en-US" sz="2400" dirty="0">
                <a:solidFill>
                  <a:schemeClr val="bg1"/>
                </a:solidFill>
                <a:latin typeface="Times New Roman" panose="02020603050405020304" pitchFamily="18" charset="0"/>
                <a:cs typeface="Times New Roman" panose="02020603050405020304" pitchFamily="18" charset="0"/>
              </a:rPr>
              <a:t>, waders, climbers, and </a:t>
            </a:r>
            <a:r>
              <a:rPr lang="en-US" sz="2400" dirty="0" err="1">
                <a:solidFill>
                  <a:schemeClr val="bg1"/>
                </a:solidFill>
                <a:latin typeface="Times New Roman" panose="02020603050405020304" pitchFamily="18" charset="0"/>
                <a:cs typeface="Times New Roman" panose="02020603050405020304" pitchFamily="18" charset="0"/>
              </a:rPr>
              <a:t>perchers</a:t>
            </a:r>
            <a:r>
              <a:rPr lang="en-US" sz="2400" dirty="0">
                <a:solidFill>
                  <a:schemeClr val="bg1"/>
                </a:solidFill>
                <a:latin typeface="Times New Roman" panose="02020603050405020304" pitchFamily="18" charset="0"/>
                <a:cs typeface="Times New Roman" panose="02020603050405020304" pitchFamily="18" charset="0"/>
              </a:rPr>
              <a:t>. </a:t>
            </a:r>
            <a:endParaRPr lang="en-US" sz="2400" dirty="0" smtClean="0">
              <a:solidFill>
                <a:schemeClr val="bg1"/>
              </a:solidFill>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Wing </a:t>
            </a:r>
            <a:r>
              <a:rPr lang="en-US" sz="2400" dirty="0">
                <a:solidFill>
                  <a:schemeClr val="bg1"/>
                </a:solidFill>
                <a:latin typeface="Times New Roman" panose="02020603050405020304" pitchFamily="18" charset="0"/>
                <a:cs typeface="Times New Roman" panose="02020603050405020304" pitchFamily="18" charset="0"/>
              </a:rPr>
              <a:t>shapes and modes of flight range from the long, narrow wings of the albatross, adapted for soaring over the oceans, to the short, round wings of wrens, adapted for agile </a:t>
            </a:r>
            <a:r>
              <a:rPr lang="en-US" sz="2400" dirty="0" err="1">
                <a:solidFill>
                  <a:schemeClr val="bg1"/>
                </a:solidFill>
                <a:latin typeface="Times New Roman" panose="02020603050405020304" pitchFamily="18" charset="0"/>
                <a:cs typeface="Times New Roman" panose="02020603050405020304" pitchFamily="18" charset="0"/>
              </a:rPr>
              <a:t>tluttering</a:t>
            </a:r>
            <a:r>
              <a:rPr lang="en-US" sz="2400" dirty="0">
                <a:solidFill>
                  <a:schemeClr val="bg1"/>
                </a:solidFill>
                <a:latin typeface="Times New Roman" panose="02020603050405020304" pitchFamily="18" charset="0"/>
                <a:cs typeface="Times New Roman" panose="02020603050405020304" pitchFamily="18" charset="0"/>
              </a:rPr>
              <a:t> through dense vegetation. </a:t>
            </a:r>
            <a:endParaRPr lang="en-US" sz="2400" dirty="0" smtClean="0">
              <a:solidFill>
                <a:schemeClr val="bg1"/>
              </a:solidFill>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At </a:t>
            </a:r>
            <a:r>
              <a:rPr lang="en-US" sz="2400" dirty="0">
                <a:solidFill>
                  <a:schemeClr val="bg1"/>
                </a:solidFill>
                <a:latin typeface="Times New Roman" panose="02020603050405020304" pitchFamily="18" charset="0"/>
                <a:cs typeface="Times New Roman" panose="02020603050405020304" pitchFamily="18" charset="0"/>
              </a:rPr>
              <a:t>another extreme are the </a:t>
            </a:r>
            <a:r>
              <a:rPr lang="en-US" sz="2400" dirty="0" smtClean="0">
                <a:solidFill>
                  <a:schemeClr val="bg1"/>
                </a:solidFill>
                <a:latin typeface="Times New Roman" panose="02020603050405020304" pitchFamily="18" charset="0"/>
                <a:cs typeface="Times New Roman" panose="02020603050405020304" pitchFamily="18" charset="0"/>
              </a:rPr>
              <a:t>adaptations </a:t>
            </a:r>
            <a:r>
              <a:rPr lang="en-US" sz="2400" dirty="0">
                <a:solidFill>
                  <a:schemeClr val="bg1"/>
                </a:solidFill>
                <a:latin typeface="Times New Roman" panose="02020603050405020304" pitchFamily="18" charset="0"/>
                <a:cs typeface="Times New Roman" panose="02020603050405020304" pitchFamily="18" charset="0"/>
              </a:rPr>
              <a:t>of wing-propelled diving birds, such as </a:t>
            </a:r>
            <a:r>
              <a:rPr lang="en-US" sz="2400" dirty="0">
                <a:latin typeface="Times New Roman" panose="02020603050405020304" pitchFamily="18" charset="0"/>
                <a:cs typeface="Times New Roman" panose="02020603050405020304" pitchFamily="18" charset="0"/>
              </a:rPr>
              <a:t>penguins, which use their </a:t>
            </a:r>
            <a:r>
              <a:rPr lang="en-US" sz="2400" dirty="0" err="1">
                <a:latin typeface="Times New Roman" panose="02020603050405020304" pitchFamily="18" charset="0"/>
                <a:cs typeface="Times New Roman" panose="02020603050405020304" pitchFamily="18" charset="0"/>
              </a:rPr>
              <a:t>flipperlike</a:t>
            </a:r>
            <a:r>
              <a:rPr lang="en-US" sz="2400" dirty="0">
                <a:latin typeface="Times New Roman" panose="02020603050405020304" pitchFamily="18" charset="0"/>
                <a:cs typeface="Times New Roman" panose="02020603050405020304" pitchFamily="18" charset="0"/>
              </a:rPr>
              <a:t> wings </a:t>
            </a:r>
            <a:r>
              <a:rPr lang="en-US" sz="2400" dirty="0">
                <a:solidFill>
                  <a:schemeClr val="bg1"/>
                </a:solidFill>
                <a:latin typeface="Times New Roman" panose="02020603050405020304" pitchFamily="18" charset="0"/>
                <a:cs typeface="Times New Roman" panose="02020603050405020304" pitchFamily="18" charset="0"/>
              </a:rPr>
              <a:t>to move underwater</a:t>
            </a:r>
          </a:p>
        </p:txBody>
      </p:sp>
      <p:sp>
        <p:nvSpPr>
          <p:cNvPr id="4" name="Slide Number Placeholder 3"/>
          <p:cNvSpPr>
            <a:spLocks noGrp="1"/>
          </p:cNvSpPr>
          <p:nvPr>
            <p:ph type="sldNum" sz="quarter" idx="12"/>
          </p:nvPr>
        </p:nvSpPr>
        <p:spPr/>
        <p:txBody>
          <a:bodyPr/>
          <a:lstStyle/>
          <a:p>
            <a:fld id="{48F63A3B-78C7-47BE-AE5E-E10140E04643}" type="slidenum">
              <a:rPr lang="en-US" smtClean="0"/>
              <a:pPr/>
              <a:t>32</a:t>
            </a:fld>
            <a:endParaRPr lang="en-US" dirty="0"/>
          </a:p>
        </p:txBody>
      </p:sp>
    </p:spTree>
    <p:extLst>
      <p:ext uri="{BB962C8B-B14F-4D97-AF65-F5344CB8AC3E}">
        <p14:creationId xmlns:p14="http://schemas.microsoft.com/office/powerpoint/2010/main" val="41084951"/>
      </p:ext>
    </p:extLst>
  </p:cSld>
  <p:clrMapOvr>
    <a:masterClrMapping/>
  </p:clrMapOvr>
  <p:transition spd="med">
    <p:split orient="vert"/>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1999" cy="6857999"/>
          </a:xfrm>
          <a:prstGeom prst="rect">
            <a:avLst/>
          </a:prstGeom>
        </p:spPr>
      </p:pic>
      <p:sp>
        <p:nvSpPr>
          <p:cNvPr id="3" name="Content Placeholder 2"/>
          <p:cNvSpPr>
            <a:spLocks noGrp="1"/>
          </p:cNvSpPr>
          <p:nvPr>
            <p:ph idx="1"/>
          </p:nvPr>
        </p:nvSpPr>
        <p:spPr>
          <a:xfrm>
            <a:off x="838200" y="257577"/>
            <a:ext cx="10515600" cy="5648929"/>
          </a:xfrm>
        </p:spPr>
        <p:txBody>
          <a:bodyPr>
            <a:normAutofit fontScale="25000" lnSpcReduction="20000"/>
          </a:bodyPr>
          <a:lstStyle/>
          <a:p>
            <a:pPr marL="0" indent="0">
              <a:lnSpc>
                <a:spcPct val="150000"/>
              </a:lnSpc>
              <a:buNone/>
            </a:pPr>
            <a:r>
              <a:rPr lang="en-US" sz="9600" b="1" dirty="0" smtClean="0">
                <a:solidFill>
                  <a:schemeClr val="bg1"/>
                </a:solidFill>
                <a:latin typeface="Times New Roman" panose="02020603050405020304" pitchFamily="18" charset="0"/>
                <a:cs typeface="Times New Roman" panose="02020603050405020304" pitchFamily="18" charset="0"/>
              </a:rPr>
              <a:t>Anatomy of feet and legs</a:t>
            </a:r>
          </a:p>
          <a:p>
            <a:pPr>
              <a:lnSpc>
                <a:spcPct val="120000"/>
              </a:lnSpc>
              <a:buFont typeface="Wingdings" panose="05000000000000000000" pitchFamily="2" charset="2"/>
              <a:buChar char="Ø"/>
            </a:pPr>
            <a:r>
              <a:rPr lang="en-US" sz="9600" dirty="0" smtClean="0">
                <a:solidFill>
                  <a:schemeClr val="bg1"/>
                </a:solidFill>
                <a:latin typeface="Times New Roman" panose="02020603050405020304" pitchFamily="18" charset="0"/>
                <a:cs typeface="Times New Roman" panose="02020603050405020304" pitchFamily="18" charset="0"/>
              </a:rPr>
              <a:t> Corresponds to different life styles</a:t>
            </a:r>
          </a:p>
          <a:p>
            <a:pPr>
              <a:lnSpc>
                <a:spcPct val="120000"/>
              </a:lnSpc>
              <a:buFont typeface="Wingdings" panose="05000000000000000000" pitchFamily="2" charset="2"/>
              <a:buChar char="Ø"/>
            </a:pPr>
            <a:r>
              <a:rPr lang="en-US" sz="9600" dirty="0" smtClean="0">
                <a:solidFill>
                  <a:schemeClr val="bg1"/>
                </a:solidFill>
                <a:latin typeface="Times New Roman" panose="02020603050405020304" pitchFamily="18" charset="0"/>
                <a:cs typeface="Times New Roman" panose="02020603050405020304" pitchFamily="18" charset="0"/>
              </a:rPr>
              <a:t> At one extreme are the long, powerful legs of wading and cursorial, or running, birds such as storks and ostriches. </a:t>
            </a:r>
          </a:p>
          <a:p>
            <a:pPr>
              <a:lnSpc>
                <a:spcPct val="120000"/>
              </a:lnSpc>
              <a:buFont typeface="Wingdings" panose="05000000000000000000" pitchFamily="2" charset="2"/>
              <a:buChar char="Ø"/>
            </a:pPr>
            <a:r>
              <a:rPr lang="en-US" sz="9600" dirty="0" smtClean="0">
                <a:solidFill>
                  <a:schemeClr val="bg1"/>
                </a:solidFill>
                <a:latin typeface="Times New Roman" panose="02020603050405020304" pitchFamily="18" charset="0"/>
                <a:cs typeface="Times New Roman" panose="02020603050405020304" pitchFamily="18" charset="0"/>
              </a:rPr>
              <a:t> At the other extreme are the tiny feet and short legs of aerial specialists such as swifts. </a:t>
            </a:r>
          </a:p>
          <a:p>
            <a:pPr>
              <a:lnSpc>
                <a:spcPct val="120000"/>
              </a:lnSpc>
              <a:buFont typeface="Wingdings" panose="05000000000000000000" pitchFamily="2" charset="2"/>
              <a:buChar char="Ø"/>
            </a:pPr>
            <a:r>
              <a:rPr lang="en-US" sz="9600" dirty="0" smtClean="0">
                <a:solidFill>
                  <a:schemeClr val="bg1"/>
                </a:solidFill>
                <a:latin typeface="Times New Roman" panose="02020603050405020304" pitchFamily="18" charset="0"/>
                <a:cs typeface="Times New Roman" panose="02020603050405020304" pitchFamily="18" charset="0"/>
              </a:rPr>
              <a:t> The long toes of herons and jacanas spread the bird's weight over a large surface area and facilitate walking on soft surfaces.</a:t>
            </a:r>
          </a:p>
          <a:p>
            <a:pPr>
              <a:lnSpc>
                <a:spcPct val="120000"/>
              </a:lnSpc>
              <a:buFont typeface="Wingdings" panose="05000000000000000000" pitchFamily="2" charset="2"/>
              <a:buChar char="Ø"/>
            </a:pPr>
            <a:r>
              <a:rPr lang="en-US" sz="9600" dirty="0" smtClean="0">
                <a:solidFill>
                  <a:schemeClr val="bg1"/>
                </a:solidFill>
                <a:latin typeface="Times New Roman" panose="02020603050405020304" pitchFamily="18" charset="0"/>
                <a:cs typeface="Times New Roman" panose="02020603050405020304" pitchFamily="18" charset="0"/>
              </a:rPr>
              <a:t> Sandgrouse scurry on soft desert sands, and ptarmigan can walk on snow by virtue of snowshoe-like adaptations of their feet.</a:t>
            </a:r>
          </a:p>
          <a:p>
            <a:pPr>
              <a:lnSpc>
                <a:spcPct val="120000"/>
              </a:lnSpc>
              <a:buFont typeface="Wingdings" panose="05000000000000000000" pitchFamily="2" charset="2"/>
              <a:buChar char="Ø"/>
            </a:pPr>
            <a:r>
              <a:rPr lang="en-US" sz="9600" dirty="0" smtClean="0">
                <a:solidFill>
                  <a:schemeClr val="bg1"/>
                </a:solidFill>
              </a:rPr>
              <a:t> </a:t>
            </a:r>
            <a:r>
              <a:rPr lang="en-US" sz="9600" dirty="0" smtClean="0">
                <a:solidFill>
                  <a:schemeClr val="bg1"/>
                </a:solidFill>
                <a:latin typeface="Times New Roman" panose="02020603050405020304" pitchFamily="18" charset="0"/>
                <a:cs typeface="Times New Roman" panose="02020603050405020304" pitchFamily="18" charset="0"/>
              </a:rPr>
              <a:t>Lobes on the toes of coots and webbing  between the toes of ducks aid swimming.</a:t>
            </a:r>
          </a:p>
          <a:p>
            <a:pPr>
              <a:lnSpc>
                <a:spcPct val="120000"/>
              </a:lnSpc>
              <a:buFont typeface="Wingdings" panose="05000000000000000000" pitchFamily="2" charset="2"/>
              <a:buChar char="Ø"/>
            </a:pPr>
            <a:r>
              <a:rPr lang="en-US" sz="9600" dirty="0" smtClean="0">
                <a:solidFill>
                  <a:schemeClr val="bg1"/>
                </a:solidFill>
                <a:latin typeface="Times New Roman" panose="02020603050405020304" pitchFamily="18" charset="0"/>
                <a:cs typeface="Times New Roman" panose="02020603050405020304" pitchFamily="18" charset="0"/>
              </a:rPr>
              <a:t>Climbing   birds   such   as  woodpeckers     have  large,   sharply  curved claws;  nuthatches    climb  downward    by  gripping   a tree's  bark with  a large claw  on  the  hind  toe</a:t>
            </a:r>
            <a:endParaRPr lang="en-US" sz="9600" dirty="0">
              <a:solidFill>
                <a:schemeClr val="bg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48F63A3B-78C7-47BE-AE5E-E10140E04643}" type="slidenum">
              <a:rPr lang="en-US" smtClean="0"/>
              <a:pPr/>
              <a:t>33</a:t>
            </a:fld>
            <a:endParaRPr lang="en-US" dirty="0"/>
          </a:p>
        </p:txBody>
      </p:sp>
    </p:spTree>
    <p:extLst>
      <p:ext uri="{BB962C8B-B14F-4D97-AF65-F5344CB8AC3E}">
        <p14:creationId xmlns:p14="http://schemas.microsoft.com/office/powerpoint/2010/main" val="1700509930"/>
      </p:ext>
    </p:extLst>
  </p:cSld>
  <p:clrMapOvr>
    <a:masterClrMapping/>
  </p:clrMapOvr>
  <p:transition spd="med">
    <p:split orient="vert"/>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40913" y="5254579"/>
            <a:ext cx="10744199" cy="1120462"/>
          </a:xfrm>
        </p:spPr>
        <p:txBody>
          <a:bodyPr>
            <a:noAutofit/>
          </a:bodyPr>
          <a:lstStyle/>
          <a:p>
            <a:pPr marL="0" indent="0">
              <a:buNone/>
            </a:pPr>
            <a:r>
              <a:rPr lang="en-US" sz="2200" dirty="0">
                <a:latin typeface="Times New Roman" panose="02020603050405020304" pitchFamily="18" charset="0"/>
                <a:cs typeface="Times New Roman" panose="02020603050405020304" pitchFamily="18" charset="0"/>
              </a:rPr>
              <a:t>The feet of birds reveal their ecological habits. Water birds have (A) webbed or (B) lobed toes For swimming; terrestrial birds have toes specialized for (C) running, (D) scratching in dirt, (E) walking on snow, or (F) wading. Other land birds have feet designed for (G) climbing, (H) holding prey, or (I) perching</a:t>
            </a:r>
          </a:p>
        </p:txBody>
      </p:sp>
      <p:pic>
        <p:nvPicPr>
          <p:cNvPr id="4" name="Picture 3"/>
          <p:cNvPicPr>
            <a:picLocks noChangeAspect="1"/>
          </p:cNvPicPr>
          <p:nvPr/>
        </p:nvPicPr>
        <p:blipFill>
          <a:blip r:embed="rId2"/>
          <a:stretch>
            <a:fillRect/>
          </a:stretch>
        </p:blipFill>
        <p:spPr>
          <a:xfrm>
            <a:off x="2717442" y="146184"/>
            <a:ext cx="6619741" cy="5198547"/>
          </a:xfrm>
          <a:prstGeom prst="rect">
            <a:avLst/>
          </a:prstGeom>
        </p:spPr>
      </p:pic>
      <p:sp>
        <p:nvSpPr>
          <p:cNvPr id="5" name="Slide Number Placeholder 4"/>
          <p:cNvSpPr>
            <a:spLocks noGrp="1"/>
          </p:cNvSpPr>
          <p:nvPr>
            <p:ph type="sldNum" sz="quarter" idx="12"/>
          </p:nvPr>
        </p:nvSpPr>
        <p:spPr/>
        <p:txBody>
          <a:bodyPr/>
          <a:lstStyle/>
          <a:p>
            <a:fld id="{48F63A3B-78C7-47BE-AE5E-E10140E04643}" type="slidenum">
              <a:rPr lang="en-US" smtClean="0"/>
              <a:pPr/>
              <a:t>34</a:t>
            </a:fld>
            <a:endParaRPr lang="en-US" dirty="0"/>
          </a:p>
        </p:txBody>
      </p:sp>
    </p:spTree>
    <p:extLst>
      <p:ext uri="{BB962C8B-B14F-4D97-AF65-F5344CB8AC3E}">
        <p14:creationId xmlns:p14="http://schemas.microsoft.com/office/powerpoint/2010/main" val="4130679806"/>
      </p:ext>
    </p:extLst>
  </p:cSld>
  <p:clrMapOvr>
    <a:masterClrMapping/>
  </p:clrMapOvr>
  <p:transition spd="med">
    <p:split orient="vert"/>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8200" y="103032"/>
            <a:ext cx="10515600" cy="734096"/>
          </a:xfrm>
        </p:spPr>
        <p:txBody>
          <a:bodyPr>
            <a:normAutofit/>
          </a:bodyPr>
          <a:lstStyle/>
          <a:p>
            <a:r>
              <a:rPr lang="en-US" sz="2800" b="1" dirty="0">
                <a:latin typeface="Times New Roman" panose="02020603050405020304" pitchFamily="18" charset="0"/>
                <a:cs typeface="Times New Roman" panose="02020603050405020304" pitchFamily="18" charset="0"/>
              </a:rPr>
              <a:t>Life Histories</a:t>
            </a:r>
            <a:endParaRPr lang="en-US" sz="280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idx="1"/>
          </p:nvPr>
        </p:nvSpPr>
        <p:spPr>
          <a:xfrm>
            <a:off x="838200" y="695460"/>
            <a:ext cx="10515600" cy="6001554"/>
          </a:xfrm>
        </p:spPr>
        <p:txBody>
          <a:bodyPr>
            <a:noAutofit/>
          </a:bodyPr>
          <a:lstStyle/>
          <a:p>
            <a:pPr algn="just">
              <a:lnSpc>
                <a:spcPct val="160000"/>
              </a:lnSpc>
              <a:buFont typeface="Wingdings" panose="05000000000000000000" pitchFamily="2" charset="2"/>
              <a:buChar char="Ø"/>
            </a:pPr>
            <a:r>
              <a:rPr lang="en-US" sz="2000" dirty="0" smtClean="0">
                <a:solidFill>
                  <a:schemeClr val="bg1"/>
                </a:solidFill>
                <a:latin typeface="Times New Roman" panose="02020603050405020304" pitchFamily="18" charset="0"/>
                <a:cs typeface="Times New Roman" panose="02020603050405020304" pitchFamily="18" charset="0"/>
              </a:rPr>
              <a:t>Birds </a:t>
            </a:r>
            <a:r>
              <a:rPr lang="en-US" sz="2000" dirty="0">
                <a:solidFill>
                  <a:schemeClr val="bg1"/>
                </a:solidFill>
                <a:latin typeface="Times New Roman" panose="02020603050405020304" pitchFamily="18" charset="0"/>
                <a:cs typeface="Times New Roman" panose="02020603050405020304" pitchFamily="18" charset="0"/>
              </a:rPr>
              <a:t>have diversified in all aspects of their seasonal and social biology</a:t>
            </a:r>
            <a:r>
              <a:rPr lang="en-US" sz="2000" dirty="0" smtClean="0">
                <a:solidFill>
                  <a:schemeClr val="bg1"/>
                </a:solidFill>
                <a:latin typeface="Times New Roman" panose="02020603050405020304" pitchFamily="18" charset="0"/>
                <a:cs typeface="Times New Roman" panose="02020603050405020304" pitchFamily="18" charset="0"/>
              </a:rPr>
              <a:t>.</a:t>
            </a:r>
          </a:p>
          <a:p>
            <a:pPr algn="just">
              <a:lnSpc>
                <a:spcPct val="160000"/>
              </a:lnSpc>
              <a:buFont typeface="Wingdings" panose="05000000000000000000" pitchFamily="2" charset="2"/>
              <a:buChar char="Ø"/>
            </a:pPr>
            <a:r>
              <a:rPr lang="en-US" sz="2000" dirty="0">
                <a:solidFill>
                  <a:schemeClr val="bg1"/>
                </a:solidFill>
                <a:latin typeface="Times New Roman" panose="02020603050405020304" pitchFamily="18" charset="0"/>
                <a:cs typeface="Times New Roman" panose="02020603050405020304" pitchFamily="18" charset="0"/>
              </a:rPr>
              <a:t> </a:t>
            </a:r>
            <a:r>
              <a:rPr lang="en-US" sz="2000" dirty="0" smtClean="0">
                <a:solidFill>
                  <a:schemeClr val="bg1"/>
                </a:solidFill>
                <a:latin typeface="Times New Roman" panose="02020603050405020304" pitchFamily="18" charset="0"/>
                <a:cs typeface="Times New Roman" panose="02020603050405020304" pitchFamily="18" charset="0"/>
              </a:rPr>
              <a:t>Reproductive </a:t>
            </a:r>
            <a:r>
              <a:rPr lang="en-US" sz="2000" dirty="0">
                <a:solidFill>
                  <a:schemeClr val="bg1"/>
                </a:solidFill>
                <a:latin typeface="Times New Roman" panose="02020603050405020304" pitchFamily="18" charset="0"/>
                <a:cs typeface="Times New Roman" panose="02020603050405020304" pitchFamily="18" charset="0"/>
              </a:rPr>
              <a:t>rate, adult life span, and age at maturity, differ more than tenfold among </a:t>
            </a:r>
            <a:r>
              <a:rPr lang="en-US" sz="2000" dirty="0" smtClean="0">
                <a:solidFill>
                  <a:schemeClr val="bg1"/>
                </a:solidFill>
                <a:latin typeface="Times New Roman" panose="02020603050405020304" pitchFamily="18" charset="0"/>
                <a:cs typeface="Times New Roman" panose="02020603050405020304" pitchFamily="18" charset="0"/>
              </a:rPr>
              <a:t>species</a:t>
            </a:r>
          </a:p>
          <a:p>
            <a:pPr algn="just">
              <a:lnSpc>
                <a:spcPct val="160000"/>
              </a:lnSpc>
              <a:buFont typeface="Wingdings" panose="05000000000000000000" pitchFamily="2" charset="2"/>
              <a:buChar char="Ø"/>
            </a:pPr>
            <a:r>
              <a:rPr lang="en-US" sz="2000" dirty="0">
                <a:solidFill>
                  <a:schemeClr val="bg1"/>
                </a:solidFill>
                <a:latin typeface="Times New Roman" panose="02020603050405020304" pitchFamily="18" charset="0"/>
                <a:cs typeface="Times New Roman" panose="02020603050405020304" pitchFamily="18" charset="0"/>
              </a:rPr>
              <a:t> </a:t>
            </a:r>
            <a:r>
              <a:rPr lang="en-US" sz="2000" dirty="0" smtClean="0">
                <a:solidFill>
                  <a:schemeClr val="bg1"/>
                </a:solidFill>
                <a:latin typeface="Times New Roman" panose="02020603050405020304" pitchFamily="18" charset="0"/>
                <a:cs typeface="Times New Roman" panose="02020603050405020304" pitchFamily="18" charset="0"/>
              </a:rPr>
              <a:t>Albatrosses </a:t>
            </a:r>
            <a:r>
              <a:rPr lang="en-US" sz="2000" dirty="0">
                <a:solidFill>
                  <a:schemeClr val="bg1"/>
                </a:solidFill>
                <a:latin typeface="Times New Roman" panose="02020603050405020304" pitchFamily="18" charset="0"/>
                <a:cs typeface="Times New Roman" panose="02020603050405020304" pitchFamily="18" charset="0"/>
              </a:rPr>
              <a:t>are long-lived and lay only one egg at a time. </a:t>
            </a:r>
            <a:endParaRPr lang="en-US" sz="2000" dirty="0" smtClean="0">
              <a:solidFill>
                <a:schemeClr val="bg1"/>
              </a:solidFill>
              <a:latin typeface="Times New Roman" panose="02020603050405020304" pitchFamily="18" charset="0"/>
              <a:cs typeface="Times New Roman" panose="02020603050405020304" pitchFamily="18" charset="0"/>
            </a:endParaRPr>
          </a:p>
          <a:p>
            <a:pPr algn="just">
              <a:lnSpc>
                <a:spcPct val="160000"/>
              </a:lnSpc>
              <a:buFont typeface="Wingdings" panose="05000000000000000000" pitchFamily="2" charset="2"/>
              <a:buChar char="Ø"/>
            </a:pPr>
            <a:r>
              <a:rPr lang="en-US" sz="2000" dirty="0">
                <a:solidFill>
                  <a:schemeClr val="bg1"/>
                </a:solidFill>
                <a:latin typeface="Times New Roman" panose="02020603050405020304" pitchFamily="18" charset="0"/>
                <a:cs typeface="Times New Roman" panose="02020603050405020304" pitchFamily="18" charset="0"/>
              </a:rPr>
              <a:t> </a:t>
            </a:r>
            <a:r>
              <a:rPr lang="en-US" sz="2000" dirty="0" smtClean="0">
                <a:solidFill>
                  <a:schemeClr val="bg1"/>
                </a:solidFill>
                <a:latin typeface="Times New Roman" panose="02020603050405020304" pitchFamily="18" charset="0"/>
                <a:cs typeface="Times New Roman" panose="02020603050405020304" pitchFamily="18" charset="0"/>
              </a:rPr>
              <a:t>Small </a:t>
            </a:r>
            <a:r>
              <a:rPr lang="en-US" sz="2000" dirty="0">
                <a:solidFill>
                  <a:schemeClr val="bg1"/>
                </a:solidFill>
                <a:latin typeface="Times New Roman" panose="02020603050405020304" pitchFamily="18" charset="0"/>
                <a:cs typeface="Times New Roman" panose="02020603050405020304" pitchFamily="18" charset="0"/>
              </a:rPr>
              <a:t>songbirds, instead, tend to have short life spans and to raise many young together. </a:t>
            </a:r>
            <a:endParaRPr lang="en-US" sz="2000" dirty="0" smtClean="0">
              <a:solidFill>
                <a:schemeClr val="bg1"/>
              </a:solidFill>
              <a:latin typeface="Times New Roman" panose="02020603050405020304" pitchFamily="18" charset="0"/>
              <a:cs typeface="Times New Roman" panose="02020603050405020304" pitchFamily="18" charset="0"/>
            </a:endParaRPr>
          </a:p>
          <a:p>
            <a:pPr algn="just">
              <a:lnSpc>
                <a:spcPct val="160000"/>
              </a:lnSpc>
              <a:buFont typeface="Wingdings" panose="05000000000000000000" pitchFamily="2" charset="2"/>
              <a:buChar char="Ø"/>
            </a:pPr>
            <a:r>
              <a:rPr lang="en-US" sz="2000" dirty="0">
                <a:solidFill>
                  <a:schemeClr val="bg1"/>
                </a:solidFill>
                <a:latin typeface="Times New Roman" panose="02020603050405020304" pitchFamily="18" charset="0"/>
                <a:cs typeface="Times New Roman" panose="02020603050405020304" pitchFamily="18" charset="0"/>
              </a:rPr>
              <a:t> </a:t>
            </a:r>
            <a:r>
              <a:rPr lang="en-US" sz="2000" dirty="0" smtClean="0">
                <a:solidFill>
                  <a:schemeClr val="bg1"/>
                </a:solidFill>
                <a:latin typeface="Times New Roman" panose="02020603050405020304" pitchFamily="18" charset="0"/>
                <a:cs typeface="Times New Roman" panose="02020603050405020304" pitchFamily="18" charset="0"/>
              </a:rPr>
              <a:t>Some </a:t>
            </a:r>
            <a:r>
              <a:rPr lang="en-US" sz="2000" dirty="0">
                <a:solidFill>
                  <a:schemeClr val="bg1"/>
                </a:solidFill>
                <a:latin typeface="Times New Roman" panose="02020603050405020304" pitchFamily="18" charset="0"/>
                <a:cs typeface="Times New Roman" panose="02020603050405020304" pitchFamily="18" charset="0"/>
              </a:rPr>
              <a:t>species lay large eggs for their body size; other species lay small and lightly provisioned eggs. </a:t>
            </a:r>
            <a:endParaRPr lang="en-US" sz="2000" dirty="0" smtClean="0">
              <a:solidFill>
                <a:schemeClr val="bg1"/>
              </a:solidFill>
              <a:latin typeface="Times New Roman" panose="02020603050405020304" pitchFamily="18" charset="0"/>
              <a:cs typeface="Times New Roman" panose="02020603050405020304" pitchFamily="18" charset="0"/>
            </a:endParaRPr>
          </a:p>
          <a:p>
            <a:pPr algn="just">
              <a:lnSpc>
                <a:spcPct val="160000"/>
              </a:lnSpc>
              <a:buFont typeface="Wingdings" panose="05000000000000000000" pitchFamily="2" charset="2"/>
              <a:buChar char="Ø"/>
            </a:pPr>
            <a:r>
              <a:rPr lang="en-US" sz="2000" dirty="0">
                <a:solidFill>
                  <a:schemeClr val="bg1"/>
                </a:solidFill>
                <a:latin typeface="Times New Roman" panose="02020603050405020304" pitchFamily="18" charset="0"/>
                <a:cs typeface="Times New Roman" panose="02020603050405020304" pitchFamily="18" charset="0"/>
              </a:rPr>
              <a:t> </a:t>
            </a:r>
            <a:r>
              <a:rPr lang="en-US" sz="2000" dirty="0" smtClean="0">
                <a:solidFill>
                  <a:schemeClr val="bg1"/>
                </a:solidFill>
                <a:latin typeface="Times New Roman" panose="02020603050405020304" pitchFamily="18" charset="0"/>
                <a:cs typeface="Times New Roman" panose="02020603050405020304" pitchFamily="18" charset="0"/>
              </a:rPr>
              <a:t>Newly </a:t>
            </a:r>
            <a:r>
              <a:rPr lang="en-US" sz="2000" dirty="0">
                <a:solidFill>
                  <a:schemeClr val="bg1"/>
                </a:solidFill>
                <a:latin typeface="Times New Roman" panose="02020603050405020304" pitchFamily="18" charset="0"/>
                <a:cs typeface="Times New Roman" panose="02020603050405020304" pitchFamily="18" charset="0"/>
              </a:rPr>
              <a:t>hatched young may be help-less or agile. Parental care may be minimal or prolonged. </a:t>
            </a:r>
            <a:endParaRPr lang="en-US" sz="2000" dirty="0" smtClean="0">
              <a:solidFill>
                <a:schemeClr val="bg1"/>
              </a:solidFill>
              <a:latin typeface="Times New Roman" panose="02020603050405020304" pitchFamily="18" charset="0"/>
              <a:cs typeface="Times New Roman" panose="02020603050405020304" pitchFamily="18" charset="0"/>
            </a:endParaRPr>
          </a:p>
          <a:p>
            <a:pPr algn="just">
              <a:lnSpc>
                <a:spcPct val="160000"/>
              </a:lnSpc>
              <a:buFont typeface="Wingdings" panose="05000000000000000000" pitchFamily="2" charset="2"/>
              <a:buChar char="Ø"/>
            </a:pPr>
            <a:r>
              <a:rPr lang="en-US" sz="2000" dirty="0" smtClean="0">
                <a:solidFill>
                  <a:schemeClr val="bg1"/>
                </a:solidFill>
                <a:latin typeface="Times New Roman" panose="02020603050405020304" pitchFamily="18" charset="0"/>
                <a:cs typeface="Times New Roman" panose="02020603050405020304" pitchFamily="18" charset="0"/>
              </a:rPr>
              <a:t>Such </a:t>
            </a:r>
            <a:r>
              <a:rPr lang="en-US" sz="2000" dirty="0">
                <a:solidFill>
                  <a:schemeClr val="bg1"/>
                </a:solidFill>
                <a:latin typeface="Times New Roman" panose="02020603050405020304" pitchFamily="18" charset="0"/>
                <a:cs typeface="Times New Roman" panose="02020603050405020304" pitchFamily="18" charset="0"/>
              </a:rPr>
              <a:t>attributes of lite history contribute to an individual bird's lifetime reproductive </a:t>
            </a:r>
            <a:r>
              <a:rPr lang="en-US" sz="2000" dirty="0" smtClean="0">
                <a:solidFill>
                  <a:schemeClr val="bg1"/>
                </a:solidFill>
                <a:latin typeface="Times New Roman" panose="02020603050405020304" pitchFamily="18" charset="0"/>
                <a:cs typeface="Times New Roman" panose="02020603050405020304" pitchFamily="18" charset="0"/>
              </a:rPr>
              <a:t>success</a:t>
            </a:r>
            <a:r>
              <a:rPr lang="en-US" sz="2000" dirty="0">
                <a:solidFill>
                  <a:schemeClr val="bg1"/>
                </a:solidFill>
                <a:latin typeface="Times New Roman" panose="02020603050405020304" pitchFamily="18" charset="0"/>
                <a:cs typeface="Times New Roman" panose="02020603050405020304" pitchFamily="18" charset="0"/>
              </a:rPr>
              <a:t>. </a:t>
            </a:r>
            <a:endParaRPr lang="en-US" sz="2000" dirty="0" smtClean="0">
              <a:solidFill>
                <a:schemeClr val="bg1"/>
              </a:solidFill>
              <a:latin typeface="Times New Roman" panose="02020603050405020304" pitchFamily="18" charset="0"/>
              <a:cs typeface="Times New Roman" panose="02020603050405020304" pitchFamily="18" charset="0"/>
            </a:endParaRPr>
          </a:p>
          <a:p>
            <a:pPr algn="just">
              <a:lnSpc>
                <a:spcPct val="160000"/>
              </a:lnSpc>
              <a:buFont typeface="Wingdings" panose="05000000000000000000" pitchFamily="2" charset="2"/>
              <a:buChar char="Ø"/>
            </a:pPr>
            <a:r>
              <a:rPr lang="en-US" sz="2000" dirty="0" smtClean="0">
                <a:solidFill>
                  <a:schemeClr val="bg1"/>
                </a:solidFill>
                <a:latin typeface="Times New Roman" panose="02020603050405020304" pitchFamily="18" charset="0"/>
                <a:cs typeface="Times New Roman" panose="02020603050405020304" pitchFamily="18" charset="0"/>
              </a:rPr>
              <a:t>They </a:t>
            </a:r>
            <a:r>
              <a:rPr lang="en-US" sz="2000" dirty="0">
                <a:solidFill>
                  <a:schemeClr val="bg1"/>
                </a:solidFill>
                <a:latin typeface="Times New Roman" panose="02020603050405020304" pitchFamily="18" charset="0"/>
                <a:cs typeface="Times New Roman" panose="02020603050405020304" pitchFamily="18" charset="0"/>
              </a:rPr>
              <a:t>are as subject to evolutionary molding by the environment and by population dynamics as are the shapes of bills and wings.</a:t>
            </a:r>
          </a:p>
        </p:txBody>
      </p:sp>
      <p:sp>
        <p:nvSpPr>
          <p:cNvPr id="5" name="Slide Number Placeholder 4"/>
          <p:cNvSpPr>
            <a:spLocks noGrp="1"/>
          </p:cNvSpPr>
          <p:nvPr>
            <p:ph type="sldNum" sz="quarter" idx="12"/>
          </p:nvPr>
        </p:nvSpPr>
        <p:spPr/>
        <p:txBody>
          <a:bodyPr/>
          <a:lstStyle/>
          <a:p>
            <a:fld id="{48F63A3B-78C7-47BE-AE5E-E10140E04643}" type="slidenum">
              <a:rPr lang="en-US" smtClean="0"/>
              <a:pPr/>
              <a:t>35</a:t>
            </a:fld>
            <a:endParaRPr lang="en-US" dirty="0"/>
          </a:p>
        </p:txBody>
      </p:sp>
    </p:spTree>
    <p:extLst>
      <p:ext uri="{BB962C8B-B14F-4D97-AF65-F5344CB8AC3E}">
        <p14:creationId xmlns:p14="http://schemas.microsoft.com/office/powerpoint/2010/main" val="1463758353"/>
      </p:ext>
    </p:extLst>
  </p:cSld>
  <p:clrMapOvr>
    <a:masterClrMapping/>
  </p:clrMapOvr>
  <p:transition spd="med">
    <p:split orient="vert"/>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8200" y="365126"/>
            <a:ext cx="10515600" cy="652306"/>
          </a:xfrm>
        </p:spPr>
        <p:txBody>
          <a:bodyPr>
            <a:normAutofit/>
          </a:bodyPr>
          <a:lstStyle/>
          <a:p>
            <a:r>
              <a:rPr lang="en-US" sz="2800" b="1" dirty="0">
                <a:latin typeface="Times New Roman" panose="02020603050405020304" pitchFamily="18" charset="0"/>
                <a:cs typeface="Times New Roman" panose="02020603050405020304" pitchFamily="18" charset="0"/>
              </a:rPr>
              <a:t>Natural Selection and Convergence</a:t>
            </a:r>
          </a:p>
        </p:txBody>
      </p:sp>
      <p:sp>
        <p:nvSpPr>
          <p:cNvPr id="3" name="Content Placeholder 2"/>
          <p:cNvSpPr>
            <a:spLocks noGrp="1"/>
          </p:cNvSpPr>
          <p:nvPr>
            <p:ph idx="1"/>
          </p:nvPr>
        </p:nvSpPr>
        <p:spPr>
          <a:xfrm>
            <a:off x="838200" y="1017432"/>
            <a:ext cx="10515600" cy="5159531"/>
          </a:xfrm>
        </p:spPr>
        <p:txBody>
          <a:bodyPr>
            <a:normAutofit fontScale="92500" lnSpcReduction="20000"/>
          </a:bodyPr>
          <a:lstStyle/>
          <a:p>
            <a:pPr marL="0" indent="0" algn="just">
              <a:lnSpc>
                <a:spcPct val="150000"/>
              </a:lnSpc>
              <a:buNone/>
            </a:pPr>
            <a:r>
              <a:rPr lang="en-US" sz="2600" b="1" dirty="0" smtClean="0">
                <a:solidFill>
                  <a:schemeClr val="bg1"/>
                </a:solidFill>
                <a:latin typeface="Times New Roman" panose="02020603050405020304" pitchFamily="18" charset="0"/>
                <a:cs typeface="Times New Roman" panose="02020603050405020304" pitchFamily="18" charset="0"/>
              </a:rPr>
              <a:t>Natural Selection</a:t>
            </a:r>
          </a:p>
          <a:p>
            <a:pPr algn="just">
              <a:lnSpc>
                <a:spcPct val="150000"/>
              </a:lnSpc>
              <a:buFont typeface="Wingdings" panose="05000000000000000000" pitchFamily="2" charset="2"/>
              <a:buChar char="v"/>
            </a:pPr>
            <a:r>
              <a:rPr lang="en-US" sz="2400" dirty="0" smtClean="0">
                <a:solidFill>
                  <a:schemeClr val="bg1"/>
                </a:solidFill>
                <a:latin typeface="Times New Roman" panose="02020603050405020304" pitchFamily="18" charset="0"/>
                <a:cs typeface="Times New Roman" panose="02020603050405020304" pitchFamily="18" charset="0"/>
              </a:rPr>
              <a:t> </a:t>
            </a:r>
            <a:r>
              <a:rPr lang="en-US" sz="2600" dirty="0" smtClean="0">
                <a:solidFill>
                  <a:schemeClr val="bg1"/>
                </a:solidFill>
                <a:latin typeface="Times New Roman" panose="02020603050405020304" pitchFamily="18" charset="0"/>
                <a:cs typeface="Times New Roman" panose="02020603050405020304" pitchFamily="18" charset="0"/>
              </a:rPr>
              <a:t>Diversity </a:t>
            </a:r>
            <a:r>
              <a:rPr lang="en-US" sz="2600" dirty="0">
                <a:solidFill>
                  <a:schemeClr val="bg1"/>
                </a:solidFill>
                <a:latin typeface="Times New Roman" panose="02020603050405020304" pitchFamily="18" charset="0"/>
                <a:cs typeface="Times New Roman" panose="02020603050405020304" pitchFamily="18" charset="0"/>
              </a:rPr>
              <a:t>of birds and their life-history traits is due to </a:t>
            </a:r>
            <a:r>
              <a:rPr lang="en-US" sz="2600" dirty="0" smtClean="0">
                <a:solidFill>
                  <a:schemeClr val="bg1"/>
                </a:solidFill>
                <a:latin typeface="Times New Roman" panose="02020603050405020304" pitchFamily="18" charset="0"/>
                <a:cs typeface="Times New Roman" panose="02020603050405020304" pitchFamily="18" charset="0"/>
              </a:rPr>
              <a:t>evolutionary </a:t>
            </a:r>
            <a:r>
              <a:rPr lang="en-US" sz="2600" dirty="0">
                <a:solidFill>
                  <a:schemeClr val="bg1"/>
                </a:solidFill>
                <a:latin typeface="Times New Roman" panose="02020603050405020304" pitchFamily="18" charset="0"/>
                <a:cs typeface="Times New Roman" panose="02020603050405020304" pitchFamily="18" charset="0"/>
              </a:rPr>
              <a:t>adaptation through natural selection. </a:t>
            </a:r>
            <a:endParaRPr lang="en-US" sz="2600" dirty="0" smtClean="0">
              <a:solidFill>
                <a:schemeClr val="bg1"/>
              </a:solidFill>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v"/>
            </a:pPr>
            <a:r>
              <a:rPr lang="en-US" sz="2600" dirty="0">
                <a:solidFill>
                  <a:schemeClr val="bg1"/>
                </a:solidFill>
                <a:latin typeface="Times New Roman" panose="02020603050405020304" pitchFamily="18" charset="0"/>
                <a:cs typeface="Times New Roman" panose="02020603050405020304" pitchFamily="18" charset="0"/>
              </a:rPr>
              <a:t> </a:t>
            </a:r>
            <a:r>
              <a:rPr lang="en-US" sz="2600" dirty="0" smtClean="0">
                <a:solidFill>
                  <a:schemeClr val="bg1"/>
                </a:solidFill>
                <a:latin typeface="Times New Roman" panose="02020603050405020304" pitchFamily="18" charset="0"/>
                <a:cs typeface="Times New Roman" panose="02020603050405020304" pitchFamily="18" charset="0"/>
              </a:rPr>
              <a:t>Charles </a:t>
            </a:r>
            <a:r>
              <a:rPr lang="en-US" sz="2600" dirty="0">
                <a:solidFill>
                  <a:schemeClr val="bg1"/>
                </a:solidFill>
                <a:latin typeface="Times New Roman" panose="02020603050405020304" pitchFamily="18" charset="0"/>
                <a:cs typeface="Times New Roman" panose="02020603050405020304" pitchFamily="18" charset="0"/>
              </a:rPr>
              <a:t>Darwin in </a:t>
            </a:r>
            <a:r>
              <a:rPr lang="en-US" sz="2600" dirty="0" smtClean="0">
                <a:solidFill>
                  <a:schemeClr val="bg1"/>
                </a:solidFill>
                <a:latin typeface="Times New Roman" panose="02020603050405020304" pitchFamily="18" charset="0"/>
                <a:cs typeface="Times New Roman" panose="02020603050405020304" pitchFamily="18" charset="0"/>
              </a:rPr>
              <a:t>1859 </a:t>
            </a:r>
            <a:r>
              <a:rPr lang="en-US" sz="2600" dirty="0">
                <a:solidFill>
                  <a:schemeClr val="bg1"/>
                </a:solidFill>
                <a:latin typeface="Times New Roman" panose="02020603050405020304" pitchFamily="18" charset="0"/>
                <a:cs typeface="Times New Roman" panose="02020603050405020304" pitchFamily="18" charset="0"/>
              </a:rPr>
              <a:t>confirmed subsequently through experiment and independent observation, natural selection is simply the predictable </a:t>
            </a:r>
            <a:r>
              <a:rPr lang="en-US" sz="2600" dirty="0" smtClean="0">
                <a:solidFill>
                  <a:schemeClr val="bg1"/>
                </a:solidFill>
                <a:latin typeface="Times New Roman" panose="02020603050405020304" pitchFamily="18" charset="0"/>
                <a:cs typeface="Times New Roman" panose="02020603050405020304" pitchFamily="18" charset="0"/>
              </a:rPr>
              <a:t>predominance </a:t>
            </a:r>
            <a:r>
              <a:rPr lang="en-US" sz="2600" dirty="0">
                <a:solidFill>
                  <a:schemeClr val="bg1"/>
                </a:solidFill>
                <a:latin typeface="Times New Roman" panose="02020603050405020304" pitchFamily="18" charset="0"/>
                <a:cs typeface="Times New Roman" panose="02020603050405020304" pitchFamily="18" charset="0"/>
              </a:rPr>
              <a:t>of individual organisms with advantageous traits. </a:t>
            </a:r>
            <a:endParaRPr lang="en-US" sz="2600" dirty="0" smtClean="0">
              <a:solidFill>
                <a:schemeClr val="bg1"/>
              </a:solidFill>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v"/>
            </a:pPr>
            <a:r>
              <a:rPr lang="en-US" sz="2600" dirty="0">
                <a:solidFill>
                  <a:schemeClr val="bg1"/>
                </a:solidFill>
                <a:latin typeface="Times New Roman" panose="02020603050405020304" pitchFamily="18" charset="0"/>
                <a:cs typeface="Times New Roman" panose="02020603050405020304" pitchFamily="18" charset="0"/>
              </a:rPr>
              <a:t> </a:t>
            </a:r>
            <a:r>
              <a:rPr lang="en-US" sz="2600" dirty="0" smtClean="0">
                <a:solidFill>
                  <a:schemeClr val="bg1"/>
                </a:solidFill>
                <a:latin typeface="Times New Roman" panose="02020603050405020304" pitchFamily="18" charset="0"/>
                <a:cs typeface="Times New Roman" panose="02020603050405020304" pitchFamily="18" charset="0"/>
              </a:rPr>
              <a:t>Healthy </a:t>
            </a:r>
            <a:r>
              <a:rPr lang="en-US" sz="2600" dirty="0">
                <a:solidFill>
                  <a:schemeClr val="bg1"/>
                </a:solidFill>
                <a:latin typeface="Times New Roman" panose="02020603050405020304" pitchFamily="18" charset="0"/>
                <a:cs typeface="Times New Roman" panose="02020603050405020304" pitchFamily="18" charset="0"/>
              </a:rPr>
              <a:t>individuals leave more offspring than do sickly </a:t>
            </a:r>
            <a:r>
              <a:rPr lang="en-US" sz="2600" dirty="0" smtClean="0">
                <a:solidFill>
                  <a:schemeClr val="bg1"/>
                </a:solidFill>
                <a:latin typeface="Times New Roman" panose="02020603050405020304" pitchFamily="18" charset="0"/>
                <a:cs typeface="Times New Roman" panose="02020603050405020304" pitchFamily="18" charset="0"/>
              </a:rPr>
              <a:t>individuals.</a:t>
            </a:r>
          </a:p>
          <a:p>
            <a:pPr algn="just">
              <a:lnSpc>
                <a:spcPct val="150000"/>
              </a:lnSpc>
              <a:buFont typeface="Wingdings" panose="05000000000000000000" pitchFamily="2" charset="2"/>
              <a:buChar char="v"/>
            </a:pPr>
            <a:r>
              <a:rPr lang="en-US" sz="2600" dirty="0">
                <a:solidFill>
                  <a:schemeClr val="bg1"/>
                </a:solidFill>
                <a:latin typeface="Times New Roman" panose="02020603050405020304" pitchFamily="18" charset="0"/>
                <a:cs typeface="Times New Roman" panose="02020603050405020304" pitchFamily="18" charset="0"/>
              </a:rPr>
              <a:t> </a:t>
            </a:r>
            <a:r>
              <a:rPr lang="en-US" sz="2600" dirty="0" smtClean="0">
                <a:solidFill>
                  <a:schemeClr val="bg1"/>
                </a:solidFill>
                <a:latin typeface="Times New Roman" panose="02020603050405020304" pitchFamily="18" charset="0"/>
                <a:cs typeface="Times New Roman" panose="02020603050405020304" pitchFamily="18" charset="0"/>
              </a:rPr>
              <a:t>Camouflaged </a:t>
            </a:r>
            <a:r>
              <a:rPr lang="en-US" sz="2600" dirty="0">
                <a:solidFill>
                  <a:schemeClr val="bg1"/>
                </a:solidFill>
                <a:latin typeface="Times New Roman" panose="02020603050405020304" pitchFamily="18" charset="0"/>
                <a:cs typeface="Times New Roman" panose="02020603050405020304" pitchFamily="18" charset="0"/>
              </a:rPr>
              <a:t>chicks </a:t>
            </a:r>
            <a:r>
              <a:rPr lang="en-US" sz="2600" dirty="0" smtClean="0">
                <a:solidFill>
                  <a:schemeClr val="bg1"/>
                </a:solidFill>
                <a:latin typeface="Times New Roman" panose="02020603050405020304" pitchFamily="18" charset="0"/>
                <a:cs typeface="Times New Roman" panose="02020603050405020304" pitchFamily="18" charset="0"/>
              </a:rPr>
              <a:t>are </a:t>
            </a:r>
            <a:r>
              <a:rPr lang="en-US" sz="2600" dirty="0">
                <a:solidFill>
                  <a:schemeClr val="bg1"/>
                </a:solidFill>
                <a:latin typeface="Times New Roman" panose="02020603050405020304" pitchFamily="18" charset="0"/>
                <a:cs typeface="Times New Roman" panose="02020603050405020304" pitchFamily="18" charset="0"/>
              </a:rPr>
              <a:t>more likely to escape predation and to reproduce themselves than are boldly colored chicks. </a:t>
            </a:r>
            <a:endParaRPr lang="en-US" sz="2600" dirty="0" smtClean="0">
              <a:solidFill>
                <a:schemeClr val="bg1"/>
              </a:solidFill>
              <a:latin typeface="Times New Roman" panose="02020603050405020304" pitchFamily="18" charset="0"/>
              <a:cs typeface="Times New Roman" panose="02020603050405020304" pitchFamily="18" charset="0"/>
            </a:endParaRPr>
          </a:p>
        </p:txBody>
      </p:sp>
      <p:sp>
        <p:nvSpPr>
          <p:cNvPr id="5" name="Slide Number Placeholder 4"/>
          <p:cNvSpPr>
            <a:spLocks noGrp="1"/>
          </p:cNvSpPr>
          <p:nvPr>
            <p:ph type="sldNum" sz="quarter" idx="12"/>
          </p:nvPr>
        </p:nvSpPr>
        <p:spPr/>
        <p:txBody>
          <a:bodyPr/>
          <a:lstStyle/>
          <a:p>
            <a:fld id="{48F63A3B-78C7-47BE-AE5E-E10140E04643}" type="slidenum">
              <a:rPr lang="en-US" smtClean="0"/>
              <a:pPr/>
              <a:t>36</a:t>
            </a:fld>
            <a:endParaRPr lang="en-US" dirty="0"/>
          </a:p>
        </p:txBody>
      </p:sp>
    </p:spTree>
    <p:extLst>
      <p:ext uri="{BB962C8B-B14F-4D97-AF65-F5344CB8AC3E}">
        <p14:creationId xmlns:p14="http://schemas.microsoft.com/office/powerpoint/2010/main" val="1932816681"/>
      </p:ext>
    </p:extLst>
  </p:cSld>
  <p:clrMapOvr>
    <a:masterClrMapping/>
  </p:clrMapOvr>
  <p:transition spd="med">
    <p:split orient="vert"/>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838200" y="463639"/>
            <a:ext cx="10515600" cy="5713324"/>
          </a:xfrm>
        </p:spPr>
        <p:txBody>
          <a:bodyPr>
            <a:normAutofit fontScale="92500" lnSpcReduction="10000"/>
          </a:bodyPr>
          <a:lstStyle/>
          <a:p>
            <a:pPr algn="just">
              <a:lnSpc>
                <a:spcPct val="15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In 1976 and 1977, a severe drought gripped Daphne Island in the Galapagos archipelago. </a:t>
            </a:r>
          </a:p>
          <a:p>
            <a:pPr algn="just">
              <a:lnSpc>
                <a:spcPct val="15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 Plants failed to produce new crops of seeds, and seed densities dropped sharply, especially the densities of small seeds. </a:t>
            </a:r>
          </a:p>
          <a:p>
            <a:pPr algn="just">
              <a:lnSpc>
                <a:spcPct val="15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 Marry finches starved. </a:t>
            </a:r>
          </a:p>
          <a:p>
            <a:pPr algn="just">
              <a:lnSpc>
                <a:spcPct val="15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 In regard to the Medium Ground Finch, individual birds with large, deep bills survived in greater numbers than did those with small bills because the large-billed birds could crack the remaining larger, harder seeds. </a:t>
            </a:r>
          </a:p>
          <a:p>
            <a:pPr algn="just">
              <a:lnSpc>
                <a:spcPct val="15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 increase in average bill size over only one year's time, due to natural selection. </a:t>
            </a:r>
          </a:p>
          <a:p>
            <a:pPr algn="just">
              <a:lnSpc>
                <a:spcPct val="15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This intense natural selection was later reversed by the improved survival of small-billed birds during wet years, when small seeds were again plentiful.</a:t>
            </a: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48F63A3B-78C7-47BE-AE5E-E10140E04643}" type="slidenum">
              <a:rPr lang="en-US" smtClean="0"/>
              <a:pPr/>
              <a:t>37</a:t>
            </a:fld>
            <a:endParaRPr lang="en-US" dirty="0"/>
          </a:p>
        </p:txBody>
      </p:sp>
    </p:spTree>
    <p:extLst>
      <p:ext uri="{BB962C8B-B14F-4D97-AF65-F5344CB8AC3E}">
        <p14:creationId xmlns:p14="http://schemas.microsoft.com/office/powerpoint/2010/main" val="3820993481"/>
      </p:ext>
    </p:extLst>
  </p:cSld>
  <p:clrMapOvr>
    <a:masterClrMapping/>
  </p:clrMapOvr>
  <p:transition spd="med">
    <p:split orient="vert"/>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3" name="Content Placeholder 2"/>
          <p:cNvSpPr>
            <a:spLocks noGrp="1"/>
          </p:cNvSpPr>
          <p:nvPr>
            <p:ph idx="1"/>
          </p:nvPr>
        </p:nvSpPr>
        <p:spPr>
          <a:xfrm>
            <a:off x="838200" y="463639"/>
            <a:ext cx="10515600" cy="6156102"/>
          </a:xfrm>
        </p:spPr>
        <p:txBody>
          <a:bodyPr>
            <a:noAutofit/>
          </a:bodyPr>
          <a:lstStyle/>
          <a:p>
            <a:pPr marL="0" indent="0" algn="just">
              <a:buNone/>
            </a:pPr>
            <a:r>
              <a:rPr lang="en-US" b="1" dirty="0" smtClean="0">
                <a:latin typeface="Times New Roman" panose="02020603050405020304" pitchFamily="18" charset="0"/>
                <a:cs typeface="Times New Roman" panose="02020603050405020304" pitchFamily="18" charset="0"/>
              </a:rPr>
              <a:t>Convergence</a:t>
            </a:r>
          </a:p>
          <a:p>
            <a:pPr algn="just">
              <a:lnSpc>
                <a:spcPct val="150000"/>
              </a:lnSpc>
              <a:buFont typeface="Wingdings" panose="05000000000000000000" pitchFamily="2" charset="2"/>
              <a:buChar char="Ø"/>
            </a:pPr>
            <a:r>
              <a:rPr lang="en-US" sz="2000" dirty="0">
                <a:solidFill>
                  <a:schemeClr val="bg1"/>
                </a:solidFill>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The </a:t>
            </a:r>
            <a:r>
              <a:rPr lang="en-US" sz="2000" dirty="0">
                <a:latin typeface="Times New Roman" panose="02020603050405020304" pitchFamily="18" charset="0"/>
                <a:cs typeface="Times New Roman" panose="02020603050405020304" pitchFamily="18" charset="0"/>
              </a:rPr>
              <a:t>independent evolution of similar adaptations in </a:t>
            </a:r>
            <a:r>
              <a:rPr lang="en-US" sz="2000" dirty="0" smtClean="0">
                <a:latin typeface="Times New Roman" panose="02020603050405020304" pitchFamily="18" charset="0"/>
                <a:cs typeface="Times New Roman" panose="02020603050405020304" pitchFamily="18" charset="0"/>
              </a:rPr>
              <a:t>unrelated </a:t>
            </a:r>
            <a:r>
              <a:rPr lang="en-US" sz="2000" dirty="0">
                <a:latin typeface="Times New Roman" panose="02020603050405020304" pitchFamily="18" charset="0"/>
                <a:cs typeface="Times New Roman" panose="02020603050405020304" pitchFamily="18" charset="0"/>
              </a:rPr>
              <a:t>organisms</a:t>
            </a:r>
            <a:r>
              <a:rPr lang="en-US" sz="2000" dirty="0" smtClean="0">
                <a:latin typeface="Times New Roman" panose="02020603050405020304" pitchFamily="18" charset="0"/>
                <a:cs typeface="Times New Roman" panose="02020603050405020304" pitchFamily="18" charset="0"/>
              </a:rPr>
              <a:t>.</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P</a:t>
            </a:r>
            <a:r>
              <a:rPr lang="en-US" sz="2000" dirty="0" smtClean="0">
                <a:latin typeface="Times New Roman" panose="02020603050405020304" pitchFamily="18" charset="0"/>
                <a:cs typeface="Times New Roman" panose="02020603050405020304" pitchFamily="18" charset="0"/>
              </a:rPr>
              <a:t>ower </a:t>
            </a:r>
            <a:r>
              <a:rPr lang="en-US" sz="2000" dirty="0">
                <a:latin typeface="Times New Roman" panose="02020603050405020304" pitchFamily="18" charset="0"/>
                <a:cs typeface="Times New Roman" panose="02020603050405020304" pitchFamily="18" charset="0"/>
              </a:rPr>
              <a:t>of natural selection </a:t>
            </a:r>
            <a:r>
              <a:rPr lang="en-US" sz="2000" dirty="0" smtClean="0">
                <a:latin typeface="Times New Roman" panose="02020603050405020304" pitchFamily="18" charset="0"/>
                <a:cs typeface="Times New Roman" panose="02020603050405020304" pitchFamily="18" charset="0"/>
              </a:rPr>
              <a:t>is </a:t>
            </a:r>
            <a:r>
              <a:rPr lang="en-US" sz="2000" dirty="0">
                <a:latin typeface="Times New Roman" panose="02020603050405020304" pitchFamily="18" charset="0"/>
                <a:cs typeface="Times New Roman" panose="02020603050405020304" pitchFamily="18" charset="0"/>
              </a:rPr>
              <a:t>demonstrated through </a:t>
            </a:r>
            <a:r>
              <a:rPr lang="en-US" sz="2000" dirty="0" smtClean="0">
                <a:latin typeface="Times New Roman" panose="02020603050405020304" pitchFamily="18" charset="0"/>
                <a:cs typeface="Times New Roman" panose="02020603050405020304" pitchFamily="18" charset="0"/>
              </a:rPr>
              <a:t>convergence.</a:t>
            </a:r>
          </a:p>
          <a:p>
            <a:pPr algn="just">
              <a:lnSpc>
                <a:spcPct val="150000"/>
              </a:lnSpc>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 Adaptation to similar ecological roles causes unrelated species of birds to become superficially similar (i.e., to converge) in </a:t>
            </a:r>
            <a:r>
              <a:rPr lang="en-US" sz="2000" dirty="0" smtClean="0">
                <a:latin typeface="Times New Roman" panose="02020603050405020304" pitchFamily="18" charset="0"/>
                <a:cs typeface="Times New Roman" panose="02020603050405020304" pitchFamily="18" charset="0"/>
              </a:rPr>
              <a:t>details </a:t>
            </a:r>
            <a:r>
              <a:rPr lang="en-US" sz="2000" dirty="0">
                <a:latin typeface="Times New Roman" panose="02020603050405020304" pitchFamily="18" charset="0"/>
                <a:cs typeface="Times New Roman" panose="02020603050405020304" pitchFamily="18" charset="0"/>
              </a:rPr>
              <a:t>of appearance and behavior</a:t>
            </a:r>
            <a:r>
              <a:rPr lang="en-US" sz="2000" dirty="0" smtClean="0">
                <a:latin typeface="Times New Roman" panose="02020603050405020304" pitchFamily="18" charset="0"/>
                <a:cs typeface="Times New Roman" panose="02020603050405020304" pitchFamily="18" charset="0"/>
              </a:rPr>
              <a:t>.</a:t>
            </a:r>
          </a:p>
          <a:p>
            <a:pPr marL="0" indent="0" algn="just">
              <a:lnSpc>
                <a:spcPct val="100000"/>
              </a:lnSpc>
              <a:buNone/>
            </a:pPr>
            <a:r>
              <a:rPr lang="en-US" sz="2000" dirty="0" smtClean="0">
                <a:latin typeface="Times New Roman" panose="02020603050405020304" pitchFamily="18" charset="0"/>
                <a:cs typeface="Times New Roman" panose="02020603050405020304" pitchFamily="18" charset="0"/>
              </a:rPr>
              <a:t>e.g.</a:t>
            </a:r>
          </a:p>
          <a:p>
            <a:pPr algn="just">
              <a:lnSpc>
                <a:spcPct val="150000"/>
              </a:lnSpc>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 </a:t>
            </a:r>
            <a:r>
              <a:rPr lang="en-US" sz="2000" dirty="0" smtClean="0">
                <a:latin typeface="Times New Roman" panose="02020603050405020304" pitchFamily="18" charset="0"/>
                <a:cs typeface="Times New Roman" panose="02020603050405020304" pitchFamily="18" charset="0"/>
              </a:rPr>
              <a:t>Meadowlarks </a:t>
            </a:r>
            <a:r>
              <a:rPr lang="en-US" sz="2000" dirty="0">
                <a:latin typeface="Times New Roman" panose="02020603050405020304" pitchFamily="18" charset="0"/>
                <a:cs typeface="Times New Roman" panose="02020603050405020304" pitchFamily="18" charset="0"/>
              </a:rPr>
              <a:t>of North American grasslands and the unrelated </a:t>
            </a:r>
            <a:r>
              <a:rPr lang="en-US" sz="2000" dirty="0" err="1">
                <a:latin typeface="Times New Roman" panose="02020603050405020304" pitchFamily="18" charset="0"/>
                <a:cs typeface="Times New Roman" panose="02020603050405020304" pitchFamily="18" charset="0"/>
              </a:rPr>
              <a:t>longclaws</a:t>
            </a:r>
            <a:r>
              <a:rPr lang="en-US" sz="2000" dirty="0">
                <a:latin typeface="Times New Roman" panose="02020603050405020304" pitchFamily="18" charset="0"/>
                <a:cs typeface="Times New Roman" panose="02020603050405020304" pitchFamily="18" charset="0"/>
              </a:rPr>
              <a:t> of the African grasslands are classic cases of convergence in color pattern</a:t>
            </a:r>
            <a:r>
              <a:rPr lang="en-US" sz="2000" dirty="0" smtClean="0">
                <a:latin typeface="Times New Roman" panose="02020603050405020304" pitchFamily="18" charset="0"/>
                <a:cs typeface="Times New Roman" panose="02020603050405020304" pitchFamily="18" charset="0"/>
              </a:rPr>
              <a:t>.</a:t>
            </a:r>
          </a:p>
          <a:p>
            <a:pPr algn="just">
              <a:lnSpc>
                <a:spcPct val="150000"/>
              </a:lnSpc>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 Both have streaked brown backs, bright yellow underparts with a black V on the neck, and white outer tail feathers</a:t>
            </a:r>
            <a:r>
              <a:rPr lang="en-US" sz="2000" dirty="0" smtClean="0">
                <a:latin typeface="Times New Roman" panose="02020603050405020304" pitchFamily="18" charset="0"/>
                <a:cs typeface="Times New Roman" panose="02020603050405020304" pitchFamily="18" charset="0"/>
              </a:rPr>
              <a:t>.</a:t>
            </a:r>
          </a:p>
          <a:p>
            <a:pPr algn="just">
              <a:lnSpc>
                <a:spcPct val="150000"/>
              </a:lnSpc>
              <a:buFont typeface="Wingdings" panose="05000000000000000000" pitchFamily="2" charset="2"/>
              <a:buChar char="ü"/>
            </a:pPr>
            <a:r>
              <a:rPr lang="en-US" sz="2000" dirty="0">
                <a:latin typeface="Times New Roman" panose="02020603050405020304" pitchFamily="18" charset="0"/>
                <a:cs typeface="Times New Roman" panose="02020603050405020304" pitchFamily="18" charset="0"/>
              </a:rPr>
              <a:t> The meadowlark is related to the </a:t>
            </a:r>
            <a:r>
              <a:rPr lang="en-US" sz="2000" dirty="0" smtClean="0">
                <a:latin typeface="Times New Roman" panose="02020603050405020304" pitchFamily="18" charset="0"/>
                <a:cs typeface="Times New Roman" panose="02020603050405020304" pitchFamily="18" charset="0"/>
              </a:rPr>
              <a:t>blackbirds, </a:t>
            </a:r>
            <a:r>
              <a:rPr lang="en-US" sz="2000" dirty="0">
                <a:latin typeface="Times New Roman" panose="02020603050405020304" pitchFamily="18" charset="0"/>
                <a:cs typeface="Times New Roman" panose="02020603050405020304" pitchFamily="18" charset="0"/>
              </a:rPr>
              <a:t>the </a:t>
            </a:r>
            <a:r>
              <a:rPr lang="en-US" sz="2000" dirty="0" err="1">
                <a:latin typeface="Times New Roman" panose="02020603050405020304" pitchFamily="18" charset="0"/>
                <a:cs typeface="Times New Roman" panose="02020603050405020304" pitchFamily="18" charset="0"/>
              </a:rPr>
              <a:t>longclaws</a:t>
            </a:r>
            <a:r>
              <a:rPr lang="en-US" sz="2000" dirty="0">
                <a:latin typeface="Times New Roman" panose="02020603050405020304" pitchFamily="18" charset="0"/>
                <a:cs typeface="Times New Roman" panose="02020603050405020304" pitchFamily="18" charset="0"/>
              </a:rPr>
              <a:t> to pipits and wagtails (</a:t>
            </a:r>
            <a:r>
              <a:rPr lang="en-US" sz="2000" dirty="0" err="1">
                <a:latin typeface="Times New Roman" panose="02020603050405020304" pitchFamily="18" charset="0"/>
                <a:cs typeface="Times New Roman" panose="02020603050405020304" pitchFamily="18" charset="0"/>
              </a:rPr>
              <a:t>Motacillidac</a:t>
            </a:r>
            <a:r>
              <a:rPr lang="en-US" sz="2000" dirty="0" smtClean="0">
                <a:solidFill>
                  <a:schemeClr val="bg1"/>
                </a:solidFill>
                <a:latin typeface="Times New Roman" panose="02020603050405020304" pitchFamily="18" charset="0"/>
                <a:cs typeface="Times New Roman" panose="02020603050405020304" pitchFamily="18" charset="0"/>
              </a:rPr>
              <a:t>).</a:t>
            </a:r>
          </a:p>
        </p:txBody>
      </p:sp>
      <p:sp>
        <p:nvSpPr>
          <p:cNvPr id="4" name="Slide Number Placeholder 3"/>
          <p:cNvSpPr>
            <a:spLocks noGrp="1"/>
          </p:cNvSpPr>
          <p:nvPr>
            <p:ph type="sldNum" sz="quarter" idx="12"/>
          </p:nvPr>
        </p:nvSpPr>
        <p:spPr/>
        <p:txBody>
          <a:bodyPr/>
          <a:lstStyle/>
          <a:p>
            <a:fld id="{48F63A3B-78C7-47BE-AE5E-E10140E04643}" type="slidenum">
              <a:rPr lang="en-US" smtClean="0"/>
              <a:pPr/>
              <a:t>38</a:t>
            </a:fld>
            <a:endParaRPr lang="en-US" dirty="0"/>
          </a:p>
        </p:txBody>
      </p:sp>
    </p:spTree>
    <p:extLst>
      <p:ext uri="{BB962C8B-B14F-4D97-AF65-F5344CB8AC3E}">
        <p14:creationId xmlns:p14="http://schemas.microsoft.com/office/powerpoint/2010/main" val="3894531692"/>
      </p:ext>
    </p:extLst>
  </p:cSld>
  <p:clrMapOvr>
    <a:masterClrMapping/>
  </p:clrMapOvr>
  <p:transition spd="med">
    <p:split orient="vert"/>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838200" y="1339403"/>
            <a:ext cx="10515600" cy="4837560"/>
          </a:xfrm>
        </p:spPr>
        <p:txBody>
          <a:bodyPr/>
          <a:lstStyle/>
          <a:p>
            <a:pPr algn="just">
              <a:lnSpc>
                <a:spcPct val="150000"/>
              </a:lnSpc>
              <a:buFont typeface="Wingdings" panose="05000000000000000000" pitchFamily="2" charset="2"/>
              <a:buChar char="ü"/>
            </a:pPr>
            <a:r>
              <a:rPr lang="en-US" dirty="0" smtClean="0">
                <a:solidFill>
                  <a:schemeClr val="bg1"/>
                </a:solidFill>
              </a:rPr>
              <a:t> </a:t>
            </a:r>
            <a:r>
              <a:rPr lang="en-US" sz="2400" dirty="0" smtClean="0">
                <a:solidFill>
                  <a:schemeClr val="bg1"/>
                </a:solidFill>
                <a:latin typeface="Times New Roman" panose="02020603050405020304" pitchFamily="18" charset="0"/>
                <a:cs typeface="Times New Roman" panose="02020603050405020304" pitchFamily="18" charset="0"/>
              </a:rPr>
              <a:t>Classic </a:t>
            </a:r>
            <a:r>
              <a:rPr lang="en-US" sz="2400" dirty="0">
                <a:solidFill>
                  <a:schemeClr val="bg1"/>
                </a:solidFill>
                <a:latin typeface="Times New Roman" panose="02020603050405020304" pitchFamily="18" charset="0"/>
                <a:cs typeface="Times New Roman" panose="02020603050405020304" pitchFamily="18" charset="0"/>
              </a:rPr>
              <a:t>case of convergence is that of the northern ocean auks and the southern ocean penguins. </a:t>
            </a:r>
            <a:endParaRPr lang="en-US" sz="2400" dirty="0" smtClean="0">
              <a:solidFill>
                <a:schemeClr val="bg1"/>
              </a:solidFill>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ü"/>
            </a:pPr>
            <a:r>
              <a:rPr lang="en-US" sz="2400" dirty="0" smtClean="0">
                <a:solidFill>
                  <a:schemeClr val="bg1"/>
                </a:solidFill>
                <a:latin typeface="Times New Roman" panose="02020603050405020304" pitchFamily="18" charset="0"/>
                <a:cs typeface="Times New Roman" panose="02020603050405020304" pitchFamily="18" charset="0"/>
              </a:rPr>
              <a:t> From </a:t>
            </a:r>
            <a:r>
              <a:rPr lang="en-US" sz="2400" dirty="0">
                <a:solidFill>
                  <a:schemeClr val="bg1"/>
                </a:solidFill>
                <a:latin typeface="Times New Roman" panose="02020603050405020304" pitchFamily="18" charset="0"/>
                <a:cs typeface="Times New Roman" panose="02020603050405020304" pitchFamily="18" charset="0"/>
              </a:rPr>
              <a:t>different aerial ancestors, species of compact black-and-white seabirds have evolved in both ocean </a:t>
            </a:r>
            <a:r>
              <a:rPr lang="en-US" sz="2400" dirty="0" smtClean="0">
                <a:solidFill>
                  <a:schemeClr val="bg1"/>
                </a:solidFill>
                <a:latin typeface="Times New Roman" panose="02020603050405020304" pitchFamily="18" charset="0"/>
                <a:cs typeface="Times New Roman" panose="02020603050405020304" pitchFamily="18" charset="0"/>
              </a:rPr>
              <a:t>regions.</a:t>
            </a:r>
          </a:p>
          <a:p>
            <a:pPr algn="just">
              <a:lnSpc>
                <a:spcPct val="150000"/>
              </a:lnSpc>
              <a:buFont typeface="Wingdings" panose="05000000000000000000" pitchFamily="2" charset="2"/>
              <a:buChar char="ü"/>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Including </a:t>
            </a:r>
            <a:r>
              <a:rPr lang="en-US" sz="2400" dirty="0">
                <a:solidFill>
                  <a:schemeClr val="bg1"/>
                </a:solidFill>
                <a:latin typeface="Times New Roman" panose="02020603050405020304" pitchFamily="18" charset="0"/>
                <a:cs typeface="Times New Roman" panose="02020603050405020304" pitchFamily="18" charset="0"/>
              </a:rPr>
              <a:t>flightless forms that use their wings to propel themselves underwater to capture marine crustaceans and fish</a:t>
            </a:r>
          </a:p>
        </p:txBody>
      </p:sp>
      <p:sp>
        <p:nvSpPr>
          <p:cNvPr id="4" name="Slide Number Placeholder 3"/>
          <p:cNvSpPr>
            <a:spLocks noGrp="1"/>
          </p:cNvSpPr>
          <p:nvPr>
            <p:ph type="sldNum" sz="quarter" idx="12"/>
          </p:nvPr>
        </p:nvSpPr>
        <p:spPr/>
        <p:txBody>
          <a:bodyPr/>
          <a:lstStyle/>
          <a:p>
            <a:fld id="{48F63A3B-78C7-47BE-AE5E-E10140E04643}" type="slidenum">
              <a:rPr lang="en-US" smtClean="0"/>
              <a:pPr/>
              <a:t>39</a:t>
            </a:fld>
            <a:endParaRPr lang="en-US" dirty="0"/>
          </a:p>
        </p:txBody>
      </p:sp>
    </p:spTree>
    <p:extLst>
      <p:ext uri="{BB962C8B-B14F-4D97-AF65-F5344CB8AC3E}">
        <p14:creationId xmlns:p14="http://schemas.microsoft.com/office/powerpoint/2010/main" val="2075262096"/>
      </p:ext>
    </p:extLst>
  </p:cSld>
  <p:clrMapOvr>
    <a:masterClrMapping/>
  </p:clrMapOvr>
  <p:transition spd="med">
    <p:split orient="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61441"/>
            <a:ext cx="12192000" cy="6858000"/>
          </a:xfrm>
          <a:prstGeom prst="rect">
            <a:avLst/>
          </a:prstGeom>
        </p:spPr>
      </p:pic>
      <p:sp>
        <p:nvSpPr>
          <p:cNvPr id="2" name="Title 1"/>
          <p:cNvSpPr>
            <a:spLocks noGrp="1"/>
          </p:cNvSpPr>
          <p:nvPr>
            <p:ph type="ctrTitle"/>
          </p:nvPr>
        </p:nvSpPr>
        <p:spPr>
          <a:xfrm>
            <a:off x="1097280" y="0"/>
            <a:ext cx="9144000" cy="592428"/>
          </a:xfrm>
        </p:spPr>
        <p:txBody>
          <a:bodyPr>
            <a:normAutofit/>
          </a:bodyPr>
          <a:lstStyle/>
          <a:p>
            <a:r>
              <a:rPr lang="en-US" sz="2800" b="1" dirty="0" smtClean="0">
                <a:latin typeface="Times New Roman" panose="02020603050405020304" pitchFamily="18" charset="0"/>
                <a:cs typeface="Times New Roman" panose="02020603050405020304" pitchFamily="18" charset="0"/>
              </a:rPr>
              <a:t>Characteristics of Birds</a:t>
            </a:r>
            <a:endParaRPr lang="en-US" sz="2800" b="1" dirty="0">
              <a:latin typeface="Times New Roman" panose="02020603050405020304" pitchFamily="18" charset="0"/>
              <a:cs typeface="Times New Roman" panose="02020603050405020304" pitchFamily="18" charset="0"/>
            </a:endParaRPr>
          </a:p>
        </p:txBody>
      </p:sp>
      <p:sp>
        <p:nvSpPr>
          <p:cNvPr id="3" name="Subtitle 2"/>
          <p:cNvSpPr>
            <a:spLocks noGrp="1"/>
          </p:cNvSpPr>
          <p:nvPr>
            <p:ph type="subTitle" idx="1"/>
          </p:nvPr>
        </p:nvSpPr>
        <p:spPr>
          <a:xfrm>
            <a:off x="304800" y="762000"/>
            <a:ext cx="10363200" cy="6095999"/>
          </a:xfrm>
        </p:spPr>
        <p:txBody>
          <a:bodyPr>
            <a:normAutofit lnSpcReduction="10000"/>
          </a:bodyPr>
          <a:lstStyle/>
          <a:p>
            <a:pPr marL="342900" indent="-342900" algn="just">
              <a:lnSpc>
                <a:spcPct val="150000"/>
              </a:lnSpc>
              <a:buFont typeface="Wingdings" panose="05000000000000000000" pitchFamily="2" charset="2"/>
              <a:buChar char="Ø"/>
            </a:pPr>
            <a:r>
              <a:rPr lang="en-US" cap="none" dirty="0" smtClean="0">
                <a:solidFill>
                  <a:schemeClr val="bg1"/>
                </a:solidFill>
              </a:rPr>
              <a:t> </a:t>
            </a:r>
            <a:r>
              <a:rPr lang="en-US" sz="2600" cap="none" dirty="0" smtClean="0">
                <a:solidFill>
                  <a:schemeClr val="bg1"/>
                </a:solidFill>
                <a:latin typeface="Times New Roman" panose="02020603050405020304" pitchFamily="18" charset="0"/>
                <a:cs typeface="Times New Roman" panose="02020603050405020304" pitchFamily="18" charset="0"/>
              </a:rPr>
              <a:t>Two-legged (bipedal) vertebrates</a:t>
            </a:r>
          </a:p>
          <a:p>
            <a:pPr marL="342900" indent="-342900" algn="just">
              <a:lnSpc>
                <a:spcPct val="150000"/>
              </a:lnSpc>
              <a:buFont typeface="Wingdings" panose="05000000000000000000" pitchFamily="2" charset="2"/>
              <a:buChar char="Ø"/>
            </a:pPr>
            <a:r>
              <a:rPr lang="en-US" sz="2600" cap="none" dirty="0" smtClean="0">
                <a:solidFill>
                  <a:schemeClr val="bg1"/>
                </a:solidFill>
                <a:latin typeface="Times New Roman" panose="02020603050405020304" pitchFamily="18" charset="0"/>
                <a:cs typeface="Times New Roman" panose="02020603050405020304" pitchFamily="18" charset="0"/>
              </a:rPr>
              <a:t> Backbones that also includes mammals, amphibians, reptiles, and fishes</a:t>
            </a:r>
          </a:p>
          <a:p>
            <a:pPr algn="just">
              <a:lnSpc>
                <a:spcPct val="150000"/>
              </a:lnSpc>
            </a:pPr>
            <a:r>
              <a:rPr lang="en-US" sz="2600" b="1" cap="none" dirty="0" smtClean="0">
                <a:solidFill>
                  <a:schemeClr val="bg1"/>
                </a:solidFill>
                <a:latin typeface="Times New Roman" panose="02020603050405020304" pitchFamily="18" charset="0"/>
                <a:cs typeface="Times New Roman" panose="02020603050405020304" pitchFamily="18" charset="0"/>
              </a:rPr>
              <a:t>Feathers</a:t>
            </a:r>
          </a:p>
          <a:p>
            <a:pPr marL="342900" indent="-342900" algn="just">
              <a:lnSpc>
                <a:spcPct val="150000"/>
              </a:lnSpc>
              <a:buFont typeface="Wingdings" panose="05000000000000000000" pitchFamily="2" charset="2"/>
              <a:buChar char="Ø"/>
            </a:pPr>
            <a:r>
              <a:rPr lang="en-US" sz="2600" cap="none" dirty="0" smtClean="0">
                <a:solidFill>
                  <a:schemeClr val="bg1"/>
                </a:solidFill>
                <a:latin typeface="Times New Roman" panose="02020603050405020304" pitchFamily="18" charset="0"/>
                <a:cs typeface="Times New Roman" panose="02020603050405020304" pitchFamily="18" charset="0"/>
              </a:rPr>
              <a:t> Distinguished from other (modern) vertebrates by feathers (unique modifications of the outer skin)</a:t>
            </a:r>
          </a:p>
          <a:p>
            <a:pPr marL="342900" indent="-342900" algn="just">
              <a:lnSpc>
                <a:spcPct val="150000"/>
              </a:lnSpc>
              <a:buFont typeface="Wingdings" panose="05000000000000000000" pitchFamily="2" charset="2"/>
              <a:buChar char="Ø"/>
            </a:pPr>
            <a:r>
              <a:rPr lang="en-US" sz="2600" cap="none" dirty="0" smtClean="0">
                <a:solidFill>
                  <a:schemeClr val="bg1"/>
                </a:solidFill>
                <a:latin typeface="Times New Roman" panose="02020603050405020304" pitchFamily="18" charset="0"/>
                <a:cs typeface="Times New Roman" panose="02020603050405020304" pitchFamily="18" charset="0"/>
              </a:rPr>
              <a:t> Filamentous, soft in texture, flexible, light weight structures</a:t>
            </a:r>
          </a:p>
          <a:p>
            <a:pPr marL="342900" indent="-342900" algn="just">
              <a:lnSpc>
                <a:spcPct val="150000"/>
              </a:lnSpc>
              <a:buFont typeface="Wingdings" panose="05000000000000000000" pitchFamily="2" charset="2"/>
              <a:buChar char="Ø"/>
            </a:pPr>
            <a:r>
              <a:rPr lang="en-US" sz="2600" cap="none" dirty="0" smtClean="0">
                <a:solidFill>
                  <a:schemeClr val="bg1"/>
                </a:solidFill>
                <a:latin typeface="Times New Roman" panose="02020603050405020304" pitchFamily="18" charset="0"/>
                <a:cs typeface="Times New Roman" panose="02020603050405020304" pitchFamily="18" charset="0"/>
              </a:rPr>
              <a:t> Dead structures of feathers replace regularly</a:t>
            </a:r>
          </a:p>
          <a:p>
            <a:pPr marL="342900" indent="-342900" algn="just">
              <a:lnSpc>
                <a:spcPct val="150000"/>
              </a:lnSpc>
              <a:buFont typeface="Wingdings" panose="05000000000000000000" pitchFamily="2" charset="2"/>
              <a:buChar char="Ø"/>
            </a:pPr>
            <a:r>
              <a:rPr lang="en-US" sz="2600" cap="none" dirty="0" smtClean="0">
                <a:solidFill>
                  <a:schemeClr val="bg1"/>
                </a:solidFill>
                <a:latin typeface="Times New Roman" panose="02020603050405020304" pitchFamily="18" charset="0"/>
                <a:cs typeface="Times New Roman" panose="02020603050405020304" pitchFamily="18" charset="0"/>
              </a:rPr>
              <a:t> Essential  for both  temperature  regulation (maintain high body temperature)</a:t>
            </a:r>
            <a:r>
              <a:rPr lang="en-US" sz="2600" cap="none" dirty="0" smtClean="0">
                <a:solidFill>
                  <a:schemeClr val="bg1"/>
                </a:solidFill>
              </a:rPr>
              <a:t> </a:t>
            </a:r>
            <a:r>
              <a:rPr lang="en-US" sz="2600" cap="none" dirty="0" smtClean="0">
                <a:solidFill>
                  <a:schemeClr val="bg1"/>
                </a:solidFill>
                <a:latin typeface="Times New Roman" panose="02020603050405020304" pitchFamily="18" charset="0"/>
                <a:cs typeface="Times New Roman" panose="02020603050405020304" pitchFamily="18" charset="0"/>
              </a:rPr>
              <a:t>and  flight (wing generate lift and thrust).</a:t>
            </a:r>
            <a:endParaRPr lang="en-US" sz="2600" cap="none"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89821165"/>
      </p:ext>
    </p:extLst>
  </p:cSld>
  <p:clrMapOvr>
    <a:masterClrMapping/>
  </p:clrMapOvr>
  <p:transition spd="med">
    <p:split orient="vert"/>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838200" y="365126"/>
            <a:ext cx="10515600" cy="806852"/>
          </a:xfrm>
        </p:spPr>
        <p:txBody>
          <a:bodyPr>
            <a:normAutofit/>
          </a:bodyPr>
          <a:lstStyle/>
          <a:p>
            <a:r>
              <a:rPr lang="en-US" sz="2800" b="1" dirty="0">
                <a:latin typeface="Times New Roman" panose="02020603050405020304" pitchFamily="18" charset="0"/>
                <a:cs typeface="Times New Roman" panose="02020603050405020304" pitchFamily="18" charset="0"/>
              </a:rPr>
              <a:t>Biogeography</a:t>
            </a:r>
          </a:p>
        </p:txBody>
      </p:sp>
      <p:sp>
        <p:nvSpPr>
          <p:cNvPr id="3" name="Content Placeholder 2"/>
          <p:cNvSpPr>
            <a:spLocks noGrp="1"/>
          </p:cNvSpPr>
          <p:nvPr>
            <p:ph idx="1"/>
          </p:nvPr>
        </p:nvSpPr>
        <p:spPr>
          <a:xfrm>
            <a:off x="838200" y="1506828"/>
            <a:ext cx="10515600" cy="4670135"/>
          </a:xfrm>
        </p:spPr>
        <p:txBody>
          <a:bodyPr>
            <a:normAutofit lnSpcReduction="10000"/>
          </a:bodyPr>
          <a:lstStyle/>
          <a:p>
            <a:pPr algn="just">
              <a:lnSpc>
                <a:spcPct val="150000"/>
              </a:lnSpc>
              <a:buFont typeface="Wingdings" panose="05000000000000000000" pitchFamily="2" charset="2"/>
              <a:buChar char="Ø"/>
            </a:pPr>
            <a:r>
              <a:rPr lang="en-US" dirty="0" smtClean="0"/>
              <a:t> </a:t>
            </a:r>
            <a:r>
              <a:rPr lang="en-US" sz="2400" dirty="0" smtClean="0">
                <a:latin typeface="Times New Roman" panose="02020603050405020304" pitchFamily="18" charset="0"/>
                <a:cs typeface="Times New Roman" panose="02020603050405020304" pitchFamily="18" charset="0"/>
              </a:rPr>
              <a:t>study </a:t>
            </a:r>
            <a:r>
              <a:rPr lang="en-US" sz="2400" dirty="0">
                <a:latin typeface="Times New Roman" panose="02020603050405020304" pitchFamily="18" charset="0"/>
                <a:cs typeface="Times New Roman" panose="02020603050405020304" pitchFamily="18" charset="0"/>
              </a:rPr>
              <a:t>of the geographical </a:t>
            </a:r>
            <a:r>
              <a:rPr lang="en-US" sz="2400" dirty="0">
                <a:solidFill>
                  <a:schemeClr val="bg1"/>
                </a:solidFill>
                <a:latin typeface="Times New Roman" panose="02020603050405020304" pitchFamily="18" charset="0"/>
                <a:cs typeface="Times New Roman" panose="02020603050405020304" pitchFamily="18" charset="0"/>
              </a:rPr>
              <a:t>distributions of plants and animals</a:t>
            </a:r>
            <a:r>
              <a:rPr lang="en-US" sz="2400" dirty="0" smtClean="0">
                <a:latin typeface="Times New Roman" panose="02020603050405020304" pitchFamily="18" charset="0"/>
                <a:cs typeface="Times New Roman" panose="02020603050405020304" pitchFamily="18" charset="0"/>
              </a:rPr>
              <a:t>.</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a:t>
            </a:r>
            <a:r>
              <a:rPr lang="en-US" sz="2400" dirty="0" err="1" smtClean="0">
                <a:latin typeface="Times New Roman" panose="02020603050405020304" pitchFamily="18" charset="0"/>
                <a:cs typeface="Times New Roman" panose="02020603050405020304" pitchFamily="18" charset="0"/>
              </a:rPr>
              <a:t>Biogeographers</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have </a:t>
            </a:r>
            <a:r>
              <a:rPr lang="en-US" sz="2400" dirty="0">
                <a:solidFill>
                  <a:schemeClr val="bg1"/>
                </a:solidFill>
                <a:latin typeface="Times New Roman" panose="02020603050405020304" pitchFamily="18" charset="0"/>
                <a:cs typeface="Times New Roman" panose="02020603050405020304" pitchFamily="18" charset="0"/>
              </a:rPr>
              <a:t>divided Earth into six major </a:t>
            </a:r>
            <a:r>
              <a:rPr lang="en-US" sz="2400" dirty="0" smtClean="0">
                <a:solidFill>
                  <a:schemeClr val="bg1"/>
                </a:solidFill>
                <a:latin typeface="Times New Roman" panose="02020603050405020304" pitchFamily="18" charset="0"/>
                <a:cs typeface="Times New Roman" panose="02020603050405020304" pitchFamily="18" charset="0"/>
              </a:rPr>
              <a:t>fauna </a:t>
            </a:r>
            <a:r>
              <a:rPr lang="en-US" sz="2400" dirty="0">
                <a:solidFill>
                  <a:schemeClr val="bg1"/>
                </a:solidFill>
                <a:latin typeface="Times New Roman" panose="02020603050405020304" pitchFamily="18" charset="0"/>
                <a:cs typeface="Times New Roman" panose="02020603050405020304" pitchFamily="18" charset="0"/>
              </a:rPr>
              <a:t>regions </a:t>
            </a:r>
            <a:r>
              <a:rPr lang="en-US" sz="2400" dirty="0" smtClean="0">
                <a:solidFill>
                  <a:schemeClr val="bg1"/>
                </a:solidFill>
                <a:latin typeface="Times New Roman" panose="02020603050405020304" pitchFamily="18" charset="0"/>
                <a:cs typeface="Times New Roman" panose="02020603050405020304" pitchFamily="18" charset="0"/>
              </a:rPr>
              <a:t>corresponding to </a:t>
            </a:r>
            <a:r>
              <a:rPr lang="en-US" sz="2400" dirty="0">
                <a:latin typeface="Times New Roman" panose="02020603050405020304" pitchFamily="18" charset="0"/>
                <a:cs typeface="Times New Roman" panose="02020603050405020304" pitchFamily="18" charset="0"/>
              </a:rPr>
              <a:t>the major </a:t>
            </a:r>
            <a:r>
              <a:rPr lang="en-US" sz="2400" dirty="0" smtClean="0">
                <a:latin typeface="Times New Roman" panose="02020603050405020304" pitchFamily="18" charset="0"/>
                <a:cs typeface="Times New Roman" panose="02020603050405020304" pitchFamily="18" charset="0"/>
              </a:rPr>
              <a:t>continental</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Each faunal region has its characteristic birds: so-called endemic taxa or species, which arc found nowhere else, and other birds that represent major adaptive radiations of more widespread taxa</a:t>
            </a:r>
            <a:r>
              <a:rPr lang="en-US" sz="2400" dirty="0" smtClean="0">
                <a:latin typeface="Times New Roman" panose="02020603050405020304" pitchFamily="18" charset="0"/>
                <a:cs typeface="Times New Roman" panose="02020603050405020304" pitchFamily="18" charset="0"/>
              </a:rPr>
              <a:t>.</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a:t>
            </a:r>
            <a:r>
              <a:rPr lang="en-US" sz="2400" b="1" dirty="0">
                <a:latin typeface="Times New Roman" panose="02020603050405020304" pitchFamily="18" charset="0"/>
                <a:cs typeface="Times New Roman" panose="02020603050405020304" pitchFamily="18" charset="0"/>
              </a:rPr>
              <a:t>Waxwings</a:t>
            </a:r>
            <a:r>
              <a:rPr lang="en-US" sz="2400" dirty="0">
                <a:latin typeface="Times New Roman" panose="02020603050405020304" pitchFamily="18" charset="0"/>
                <a:cs typeface="Times New Roman" panose="02020603050405020304" pitchFamily="18" charset="0"/>
              </a:rPr>
              <a:t> and </a:t>
            </a:r>
            <a:r>
              <a:rPr lang="en-US" sz="2400" b="1" dirty="0">
                <a:latin typeface="Times New Roman" panose="02020603050405020304" pitchFamily="18" charset="0"/>
                <a:cs typeface="Times New Roman" panose="02020603050405020304" pitchFamily="18" charset="0"/>
              </a:rPr>
              <a:t>loons</a:t>
            </a:r>
            <a:r>
              <a:rPr lang="en-US" sz="2400" dirty="0">
                <a:latin typeface="Times New Roman" panose="02020603050405020304" pitchFamily="18" charset="0"/>
                <a:cs typeface="Times New Roman" panose="02020603050405020304" pitchFamily="18" charset="0"/>
              </a:rPr>
              <a:t> are restricted to </a:t>
            </a:r>
            <a:r>
              <a:rPr lang="en-US" sz="2400" b="1" dirty="0">
                <a:latin typeface="Times New Roman" panose="02020603050405020304" pitchFamily="18" charset="0"/>
                <a:cs typeface="Times New Roman" panose="02020603050405020304" pitchFamily="18" charset="0"/>
              </a:rPr>
              <a:t>North America </a:t>
            </a:r>
            <a:r>
              <a:rPr lang="en-US" sz="2400" dirty="0">
                <a:latin typeface="Times New Roman" panose="02020603050405020304" pitchFamily="18" charset="0"/>
                <a:cs typeface="Times New Roman" panose="02020603050405020304" pitchFamily="18" charset="0"/>
              </a:rPr>
              <a:t>and </a:t>
            </a:r>
            <a:r>
              <a:rPr lang="en-US" sz="2400" b="1" dirty="0">
                <a:latin typeface="Times New Roman" panose="02020603050405020304" pitchFamily="18" charset="0"/>
                <a:cs typeface="Times New Roman" panose="02020603050405020304" pitchFamily="18" charset="0"/>
              </a:rPr>
              <a:t>Eurasia</a:t>
            </a:r>
            <a:r>
              <a:rPr lang="en-US" sz="2400" dirty="0">
                <a:latin typeface="Times New Roman" panose="02020603050405020304" pitchFamily="18" charset="0"/>
                <a:cs typeface="Times New Roman" panose="02020603050405020304" pitchFamily="18" charset="0"/>
              </a:rPr>
              <a:t>, the </a:t>
            </a:r>
            <a:r>
              <a:rPr lang="en-US" sz="2400" b="1" dirty="0">
                <a:latin typeface="Times New Roman" panose="02020603050405020304" pitchFamily="18" charset="0"/>
                <a:cs typeface="Times New Roman" panose="02020603050405020304" pitchFamily="18" charset="0"/>
              </a:rPr>
              <a:t>Nearctic</a:t>
            </a:r>
            <a:r>
              <a:rPr lang="en-US" sz="2400" dirty="0">
                <a:latin typeface="Times New Roman" panose="02020603050405020304" pitchFamily="18" charset="0"/>
                <a:cs typeface="Times New Roman" panose="02020603050405020304" pitchFamily="18" charset="0"/>
              </a:rPr>
              <a:t> and </a:t>
            </a:r>
            <a:r>
              <a:rPr lang="en-US" sz="2400" b="1" dirty="0">
                <a:latin typeface="Times New Roman" panose="02020603050405020304" pitchFamily="18" charset="0"/>
                <a:cs typeface="Times New Roman" panose="02020603050405020304" pitchFamily="18" charset="0"/>
              </a:rPr>
              <a:t>Palearctic</a:t>
            </a:r>
            <a:r>
              <a:rPr lang="en-US" sz="2400" dirty="0">
                <a:latin typeface="Times New Roman" panose="02020603050405020304" pitchFamily="18" charset="0"/>
                <a:cs typeface="Times New Roman" panose="02020603050405020304" pitchFamily="18" charset="0"/>
              </a:rPr>
              <a:t> regions</a:t>
            </a:r>
          </a:p>
        </p:txBody>
      </p:sp>
      <p:sp>
        <p:nvSpPr>
          <p:cNvPr id="5" name="Slide Number Placeholder 4"/>
          <p:cNvSpPr>
            <a:spLocks noGrp="1"/>
          </p:cNvSpPr>
          <p:nvPr>
            <p:ph type="sldNum" sz="quarter" idx="12"/>
          </p:nvPr>
        </p:nvSpPr>
        <p:spPr/>
        <p:txBody>
          <a:bodyPr/>
          <a:lstStyle/>
          <a:p>
            <a:fld id="{48F63A3B-78C7-47BE-AE5E-E10140E04643}" type="slidenum">
              <a:rPr lang="en-US" smtClean="0"/>
              <a:pPr/>
              <a:t>40</a:t>
            </a:fld>
            <a:endParaRPr lang="en-US" dirty="0"/>
          </a:p>
        </p:txBody>
      </p:sp>
    </p:spTree>
    <p:extLst>
      <p:ext uri="{BB962C8B-B14F-4D97-AF65-F5344CB8AC3E}">
        <p14:creationId xmlns:p14="http://schemas.microsoft.com/office/powerpoint/2010/main" val="4059948219"/>
      </p:ext>
    </p:extLst>
  </p:cSld>
  <p:clrMapOvr>
    <a:masterClrMapping/>
  </p:clrMapOvr>
  <p:transition spd="med">
    <p:split orient="vert"/>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838200" y="656823"/>
            <a:ext cx="10515600" cy="5520140"/>
          </a:xfrm>
        </p:spPr>
        <p:txBody>
          <a:bodyPr>
            <a:normAutofit/>
          </a:bodyPr>
          <a:lstStyle/>
          <a:p>
            <a:pPr algn="just">
              <a:lnSpc>
                <a:spcPct val="150000"/>
              </a:lnSpc>
              <a:buFont typeface="Wingdings" panose="05000000000000000000" pitchFamily="2" charset="2"/>
              <a:buChar char="Ø"/>
            </a:pPr>
            <a:r>
              <a:rPr lang="en-US" dirty="0" smtClean="0"/>
              <a:t> </a:t>
            </a:r>
            <a:r>
              <a:rPr lang="en-US" sz="2400" dirty="0" smtClean="0">
                <a:latin typeface="Times New Roman" panose="02020603050405020304" pitchFamily="18" charset="0"/>
                <a:cs typeface="Times New Roman" panose="02020603050405020304" pitchFamily="18" charset="0"/>
              </a:rPr>
              <a:t>The </a:t>
            </a:r>
            <a:r>
              <a:rPr lang="en-US" sz="2400" dirty="0">
                <a:latin typeface="Times New Roman" panose="02020603050405020304" pitchFamily="18" charset="0"/>
                <a:cs typeface="Times New Roman" panose="02020603050405020304" pitchFamily="18" charset="0"/>
              </a:rPr>
              <a:t>birds that are endemic to </a:t>
            </a:r>
            <a:r>
              <a:rPr lang="en-US" sz="2400" dirty="0" smtClean="0">
                <a:latin typeface="Times New Roman" panose="02020603050405020304" pitchFamily="18" charset="0"/>
                <a:cs typeface="Times New Roman" panose="02020603050405020304" pitchFamily="18" charset="0"/>
              </a:rPr>
              <a:t>Africa </a:t>
            </a:r>
            <a:r>
              <a:rPr lang="en-US" sz="2400" dirty="0">
                <a:latin typeface="Times New Roman" panose="02020603050405020304" pitchFamily="18" charset="0"/>
                <a:cs typeface="Times New Roman" panose="02020603050405020304" pitchFamily="18" charset="0"/>
              </a:rPr>
              <a:t>or the Ethiopian region, include ostriches, </a:t>
            </a:r>
            <a:r>
              <a:rPr lang="en-US" sz="2400" dirty="0" smtClean="0">
                <a:latin typeface="Times New Roman" panose="02020603050405020304" pitchFamily="18" charset="0"/>
                <a:cs typeface="Times New Roman" panose="02020603050405020304" pitchFamily="18" charset="0"/>
              </a:rPr>
              <a:t>mouse birds</a:t>
            </a:r>
            <a:r>
              <a:rPr lang="en-US" sz="2400" dirty="0">
                <a:latin typeface="Times New Roman" panose="02020603050405020304" pitchFamily="18" charset="0"/>
                <a:cs typeface="Times New Roman" panose="02020603050405020304" pitchFamily="18" charset="0"/>
              </a:rPr>
              <a:t>, and turacos.</a:t>
            </a:r>
            <a:endParaRPr lang="en-US" sz="2400" dirty="0" smtClean="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Australia and New Guinea, the Australasian region, have emus. </a:t>
            </a:r>
            <a:r>
              <a:rPr lang="en-US" sz="2400" dirty="0" smtClean="0">
                <a:latin typeface="Times New Roman" panose="02020603050405020304" pitchFamily="18" charset="0"/>
                <a:cs typeface="Times New Roman" panose="02020603050405020304" pitchFamily="18" charset="0"/>
              </a:rPr>
              <a:t>Honey eaters</a:t>
            </a:r>
            <a:r>
              <a:rPr lang="en-US" sz="2400" dirty="0">
                <a:latin typeface="Times New Roman" panose="02020603050405020304" pitchFamily="18" charset="0"/>
                <a:cs typeface="Times New Roman" panose="02020603050405020304" pitchFamily="18" charset="0"/>
              </a:rPr>
              <a:t>. and birds-of-paradise</a:t>
            </a:r>
            <a:r>
              <a:rPr lang="en-US" sz="2400" dirty="0" smtClean="0">
                <a:latin typeface="Times New Roman" panose="02020603050405020304" pitchFamily="18" charset="0"/>
                <a:cs typeface="Times New Roman" panose="02020603050405020304" pitchFamily="18" charset="0"/>
              </a:rPr>
              <a:t>.</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South America, the </a:t>
            </a:r>
            <a:r>
              <a:rPr lang="en-US" sz="2400" dirty="0" err="1">
                <a:latin typeface="Times New Roman" panose="02020603050405020304" pitchFamily="18" charset="0"/>
                <a:cs typeface="Times New Roman" panose="02020603050405020304" pitchFamily="18" charset="0"/>
              </a:rPr>
              <a:t>Ncotropical</a:t>
            </a:r>
            <a:r>
              <a:rPr lang="en-US" sz="2400" dirty="0">
                <a:latin typeface="Times New Roman" panose="02020603050405020304" pitchFamily="18" charset="0"/>
                <a:cs typeface="Times New Roman" panose="02020603050405020304" pitchFamily="18" charset="0"/>
              </a:rPr>
              <a:t> region, has </a:t>
            </a:r>
            <a:r>
              <a:rPr lang="en-US" sz="2400" dirty="0" smtClean="0">
                <a:latin typeface="Times New Roman" panose="02020603050405020304" pitchFamily="18" charset="0"/>
                <a:cs typeface="Times New Roman" panose="02020603050405020304" pitchFamily="18" charset="0"/>
              </a:rPr>
              <a:t>toucans, </a:t>
            </a:r>
            <a:r>
              <a:rPr lang="en-US" sz="2400" dirty="0" err="1" smtClean="0">
                <a:latin typeface="Times New Roman" panose="02020603050405020304" pitchFamily="18" charset="0"/>
                <a:cs typeface="Times New Roman" panose="02020603050405020304" pitchFamily="18" charset="0"/>
              </a:rPr>
              <a:t>tinamous</a:t>
            </a:r>
            <a:r>
              <a:rPr lang="en-US" sz="2400" dirty="0" smtClean="0">
                <a:latin typeface="Times New Roman" panose="02020603050405020304" pitchFamily="18" charset="0"/>
                <a:cs typeface="Times New Roman" panose="02020603050405020304" pitchFamily="18" charset="0"/>
              </a:rPr>
              <a:t>, </a:t>
            </a:r>
            <a:r>
              <a:rPr lang="en-US" sz="2400" dirty="0">
                <a:latin typeface="Times New Roman" panose="02020603050405020304" pitchFamily="18" charset="0"/>
                <a:cs typeface="Times New Roman" panose="02020603050405020304" pitchFamily="18" charset="0"/>
              </a:rPr>
              <a:t>and </a:t>
            </a:r>
            <a:r>
              <a:rPr lang="en-US" sz="2400" dirty="0" smtClean="0">
                <a:latin typeface="Times New Roman" panose="02020603050405020304" pitchFamily="18" charset="0"/>
                <a:cs typeface="Times New Roman" panose="02020603050405020304" pitchFamily="18" charset="0"/>
              </a:rPr>
              <a:t>trumpeters</a:t>
            </a:r>
          </a:p>
          <a:p>
            <a:pPr algn="just">
              <a:lnSpc>
                <a:spcPct val="150000"/>
              </a:lnSpc>
              <a:buFont typeface="Wingdings" panose="05000000000000000000" pitchFamily="2" charset="2"/>
              <a:buChar char="Ø"/>
            </a:pPr>
            <a:r>
              <a:rPr lang="en-US" sz="2400" dirty="0">
                <a:latin typeface="Times New Roman" panose="02020603050405020304" pitchFamily="18" charset="0"/>
                <a:cs typeface="Times New Roman" panose="02020603050405020304" pitchFamily="18" charset="0"/>
              </a:rPr>
              <a:t> </a:t>
            </a:r>
            <a:r>
              <a:rPr lang="en-US" sz="2400" dirty="0" smtClean="0">
                <a:latin typeface="Times New Roman" panose="02020603050405020304" pitchFamily="18" charset="0"/>
                <a:cs typeface="Times New Roman" panose="02020603050405020304" pitchFamily="18" charset="0"/>
              </a:rPr>
              <a:t>Some  </a:t>
            </a:r>
            <a:r>
              <a:rPr lang="en-US" sz="2400" dirty="0">
                <a:latin typeface="Times New Roman" panose="02020603050405020304" pitchFamily="18" charset="0"/>
                <a:cs typeface="Times New Roman" panose="02020603050405020304" pitchFamily="18" charset="0"/>
              </a:rPr>
              <a:t>species  trace  back  more   than  60 million  years  to  the  rearrangement  of the  continents from  the  early </a:t>
            </a:r>
            <a:r>
              <a:rPr lang="en-US" sz="2400" dirty="0" smtClean="0">
                <a:latin typeface="Times New Roman" panose="02020603050405020304" pitchFamily="18" charset="0"/>
                <a:cs typeface="Times New Roman" panose="02020603050405020304" pitchFamily="18" charset="0"/>
              </a:rPr>
              <a:t>land </a:t>
            </a:r>
            <a:r>
              <a:rPr lang="en-US" sz="2400" dirty="0">
                <a:latin typeface="Times New Roman" panose="02020603050405020304" pitchFamily="18" charset="0"/>
                <a:cs typeface="Times New Roman" panose="02020603050405020304" pitchFamily="18" charset="0"/>
              </a:rPr>
              <a:t>mass called  Gondwanaland.    </a:t>
            </a:r>
            <a:endParaRPr lang="en-US" sz="2400" dirty="0" smtClean="0">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en-US" sz="2400" dirty="0" smtClean="0">
                <a:latin typeface="Times New Roman" panose="02020603050405020304" pitchFamily="18" charset="0"/>
                <a:cs typeface="Times New Roman" panose="02020603050405020304" pitchFamily="18" charset="0"/>
              </a:rPr>
              <a:t> Other   </a:t>
            </a:r>
            <a:r>
              <a:rPr lang="en-US" sz="2400" dirty="0">
                <a:latin typeface="Times New Roman" panose="02020603050405020304" pitchFamily="18" charset="0"/>
                <a:cs typeface="Times New Roman" panose="02020603050405020304" pitchFamily="18" charset="0"/>
              </a:rPr>
              <a:t>species  arose  in recent  </a:t>
            </a:r>
            <a:r>
              <a:rPr lang="en-US" sz="2400" dirty="0" err="1">
                <a:latin typeface="Times New Roman" panose="02020603050405020304" pitchFamily="18" charset="0"/>
                <a:cs typeface="Times New Roman" panose="02020603050405020304" pitchFamily="18" charset="0"/>
              </a:rPr>
              <a:t>colonizations</a:t>
            </a:r>
            <a:r>
              <a:rPr lang="en-US" sz="2400" dirty="0">
                <a:latin typeface="Times New Roman" panose="02020603050405020304" pitchFamily="18" charset="0"/>
                <a:cs typeface="Times New Roman" panose="02020603050405020304" pitchFamily="18" charset="0"/>
              </a:rPr>
              <a:t>   of new  islands or continents.  </a:t>
            </a:r>
            <a:endParaRPr lang="en-US" sz="2400" dirty="0" smtClean="0">
              <a:latin typeface="Times New Roman" panose="02020603050405020304" pitchFamily="18" charset="0"/>
              <a:cs typeface="Times New Roman" panose="02020603050405020304" pitchFamily="18" charset="0"/>
            </a:endParaRPr>
          </a:p>
          <a:p>
            <a:pPr marL="0" indent="0">
              <a:buNone/>
            </a:pPr>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smtClean="0"/>
              <a:pPr/>
              <a:t>41</a:t>
            </a:fld>
            <a:endParaRPr lang="en-US" dirty="0"/>
          </a:p>
        </p:txBody>
      </p:sp>
    </p:spTree>
    <p:extLst>
      <p:ext uri="{BB962C8B-B14F-4D97-AF65-F5344CB8AC3E}">
        <p14:creationId xmlns:p14="http://schemas.microsoft.com/office/powerpoint/2010/main" val="1427911243"/>
      </p:ext>
    </p:extLst>
  </p:cSld>
  <p:clrMapOvr>
    <a:masterClrMapping/>
  </p:clrMapOvr>
  <p:transition spd="med">
    <p:split orient="vert"/>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
            <a:ext cx="12192000" cy="6858000"/>
          </a:xfrm>
          <a:prstGeom prst="rect">
            <a:avLst/>
          </a:prstGeom>
        </p:spPr>
      </p:pic>
      <p:sp>
        <p:nvSpPr>
          <p:cNvPr id="3" name="Content Placeholder 2"/>
          <p:cNvSpPr>
            <a:spLocks noGrp="1"/>
          </p:cNvSpPr>
          <p:nvPr>
            <p:ph idx="1"/>
          </p:nvPr>
        </p:nvSpPr>
        <p:spPr>
          <a:xfrm>
            <a:off x="838200" y="953036"/>
            <a:ext cx="10515600" cy="5383369"/>
          </a:xfrm>
        </p:spPr>
        <p:txBody>
          <a:bodyPr/>
          <a:lstStyle/>
          <a:p>
            <a:pPr algn="just">
              <a:lnSpc>
                <a:spcPct val="150000"/>
              </a:lnSpc>
              <a:buFont typeface="Wingdings" panose="05000000000000000000" pitchFamily="2" charset="2"/>
              <a:buChar char="Ø"/>
            </a:pPr>
            <a:r>
              <a:rPr lang="en-US" dirty="0" smtClean="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The  </a:t>
            </a:r>
            <a:r>
              <a:rPr lang="en-US" sz="2400" dirty="0">
                <a:solidFill>
                  <a:schemeClr val="bg1"/>
                </a:solidFill>
                <a:latin typeface="Times New Roman" panose="02020603050405020304" pitchFamily="18" charset="0"/>
                <a:cs typeface="Times New Roman" panose="02020603050405020304" pitchFamily="18" charset="0"/>
              </a:rPr>
              <a:t>history  of bird  distributions   can   be viewed as a  series of waves  of adaptive   radiations,   moving north,   south,   east,  and west  from  their  ancestral  </a:t>
            </a:r>
            <a:r>
              <a:rPr lang="en-US" sz="2400" dirty="0" smtClean="0">
                <a:solidFill>
                  <a:schemeClr val="bg1"/>
                </a:solidFill>
                <a:latin typeface="Times New Roman" panose="02020603050405020304" pitchFamily="18" charset="0"/>
                <a:cs typeface="Times New Roman" panose="02020603050405020304" pitchFamily="18" charset="0"/>
              </a:rPr>
              <a:t>origins.</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New groups of birds replaced older ones and in turn produced complex mosaics of </a:t>
            </a:r>
            <a:r>
              <a:rPr lang="en-US" sz="2400" dirty="0" smtClean="0">
                <a:solidFill>
                  <a:schemeClr val="bg1"/>
                </a:solidFill>
                <a:latin typeface="Times New Roman" panose="02020603050405020304" pitchFamily="18" charset="0"/>
                <a:cs typeface="Times New Roman" panose="02020603050405020304" pitchFamily="18" charset="0"/>
              </a:rPr>
              <a:t>ancient, recent </a:t>
            </a:r>
            <a:r>
              <a:rPr lang="en-US" sz="2400" dirty="0">
                <a:solidFill>
                  <a:schemeClr val="bg1"/>
                </a:solidFill>
                <a:latin typeface="Times New Roman" panose="02020603050405020304" pitchFamily="18" charset="0"/>
                <a:cs typeface="Times New Roman" panose="02020603050405020304" pitchFamily="18" charset="0"/>
              </a:rPr>
              <a:t>and new colonists from different regions. </a:t>
            </a:r>
            <a:endParaRPr lang="en-US" sz="2400" dirty="0" smtClean="0">
              <a:solidFill>
                <a:schemeClr val="bg1"/>
              </a:solidFill>
              <a:latin typeface="Times New Roman" panose="02020603050405020304" pitchFamily="18" charset="0"/>
              <a:cs typeface="Times New Roman" panose="02020603050405020304" pitchFamily="18" charset="0"/>
            </a:endParaRPr>
          </a:p>
          <a:p>
            <a:pPr algn="just">
              <a:lnSpc>
                <a:spcPct val="15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The </a:t>
            </a:r>
            <a:r>
              <a:rPr lang="en-US" sz="2400" dirty="0">
                <a:solidFill>
                  <a:schemeClr val="bg1"/>
                </a:solidFill>
                <a:latin typeface="Times New Roman" panose="02020603050405020304" pitchFamily="18" charset="0"/>
                <a:cs typeface="Times New Roman" panose="02020603050405020304" pitchFamily="18" charset="0"/>
              </a:rPr>
              <a:t>birds of North America include old and new colonists from Asia and South America, remnants of ancient </a:t>
            </a:r>
            <a:r>
              <a:rPr lang="en-US" sz="2400" dirty="0" err="1" smtClean="0">
                <a:solidFill>
                  <a:schemeClr val="bg1"/>
                </a:solidFill>
                <a:latin typeface="Times New Roman" panose="02020603050405020304" pitchFamily="18" charset="0"/>
                <a:cs typeface="Times New Roman" panose="02020603050405020304" pitchFamily="18" charset="0"/>
              </a:rPr>
              <a:t>avifaunas</a:t>
            </a:r>
            <a:r>
              <a:rPr lang="en-US" sz="2400" dirty="0">
                <a:solidFill>
                  <a:schemeClr val="bg1"/>
                </a:solidFill>
                <a:latin typeface="Times New Roman" panose="02020603050405020304" pitchFamily="18" charset="0"/>
                <a:cs typeface="Times New Roman" panose="02020603050405020304" pitchFamily="18" charset="0"/>
              </a:rPr>
              <a:t>, plus diverse species groups that evolved only on that </a:t>
            </a:r>
            <a:r>
              <a:rPr lang="en-US" sz="2400" dirty="0" smtClean="0">
                <a:solidFill>
                  <a:schemeClr val="bg1"/>
                </a:solidFill>
                <a:latin typeface="Times New Roman" panose="02020603050405020304" pitchFamily="18" charset="0"/>
                <a:cs typeface="Times New Roman" panose="02020603050405020304" pitchFamily="18" charset="0"/>
              </a:rPr>
              <a:t>continent </a:t>
            </a:r>
            <a:r>
              <a:rPr lang="en-US" sz="2400" dirty="0">
                <a:solidFill>
                  <a:schemeClr val="bg1"/>
                </a:solidFill>
                <a:latin typeface="Times New Roman" panose="02020603050405020304" pitchFamily="18" charset="0"/>
                <a:cs typeface="Times New Roman" panose="02020603050405020304" pitchFamily="18" charset="0"/>
              </a:rPr>
              <a:t>for example, the colorful wood warblers.</a:t>
            </a:r>
          </a:p>
        </p:txBody>
      </p:sp>
      <p:sp>
        <p:nvSpPr>
          <p:cNvPr id="4" name="Slide Number Placeholder 3"/>
          <p:cNvSpPr>
            <a:spLocks noGrp="1"/>
          </p:cNvSpPr>
          <p:nvPr>
            <p:ph type="sldNum" sz="quarter" idx="12"/>
          </p:nvPr>
        </p:nvSpPr>
        <p:spPr/>
        <p:txBody>
          <a:bodyPr/>
          <a:lstStyle/>
          <a:p>
            <a:fld id="{48F63A3B-78C7-47BE-AE5E-E10140E04643}" type="slidenum">
              <a:rPr lang="en-US" smtClean="0"/>
              <a:pPr/>
              <a:t>42</a:t>
            </a:fld>
            <a:endParaRPr lang="en-US" dirty="0"/>
          </a:p>
        </p:txBody>
      </p:sp>
    </p:spTree>
    <p:extLst>
      <p:ext uri="{BB962C8B-B14F-4D97-AF65-F5344CB8AC3E}">
        <p14:creationId xmlns:p14="http://schemas.microsoft.com/office/powerpoint/2010/main" val="2721373151"/>
      </p:ext>
    </p:extLst>
  </p:cSld>
  <p:clrMapOvr>
    <a:masterClrMapping/>
  </p:clrMapOvr>
  <p:transition spd="med">
    <p:split orient="vert"/>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pic>
        <p:nvPicPr>
          <p:cNvPr id="1026" name="Picture 2" descr="https://www.mapsofworld.com/maps/world-map-with-continents.jpg"/>
          <p:cNvPicPr>
            <a:picLocks noChangeAspect="1" noChangeArrowheads="1"/>
          </p:cNvPicPr>
          <p:nvPr/>
        </p:nvPicPr>
        <p:blipFill>
          <a:blip r:embed="rId2"/>
          <a:srcRect/>
          <a:stretch>
            <a:fillRect/>
          </a:stretch>
        </p:blipFill>
        <p:spPr bwMode="auto">
          <a:xfrm>
            <a:off x="381084" y="416859"/>
            <a:ext cx="11230897" cy="6386434"/>
          </a:xfrm>
          <a:prstGeom prst="rect">
            <a:avLst/>
          </a:prstGeom>
          <a:noFill/>
        </p:spPr>
      </p:pic>
      <p:sp>
        <p:nvSpPr>
          <p:cNvPr id="5" name="Slide Number Placeholder 4"/>
          <p:cNvSpPr>
            <a:spLocks noGrp="1"/>
          </p:cNvSpPr>
          <p:nvPr>
            <p:ph type="sldNum" sz="quarter" idx="12"/>
          </p:nvPr>
        </p:nvSpPr>
        <p:spPr/>
        <p:txBody>
          <a:bodyPr/>
          <a:lstStyle/>
          <a:p>
            <a:fld id="{48F63A3B-78C7-47BE-AE5E-E10140E04643}" type="slidenum">
              <a:rPr lang="en-US" smtClean="0"/>
              <a:pPr/>
              <a:t>43</a:t>
            </a:fld>
            <a:endParaRPr lang="en-US" dirty="0"/>
          </a:p>
        </p:txBody>
      </p:sp>
    </p:spTree>
  </p:cSld>
  <p:clrMapOvr>
    <a:masterClrMapping/>
  </p:clrMapOvr>
  <p:transition spd="med">
    <p:split orient="vert"/>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63490" name="Picture 2" descr="C:\Users\Dr Noreen\Desktop\world-map.gif"/>
          <p:cNvPicPr>
            <a:picLocks noGrp="1" noChangeAspect="1" noChangeArrowheads="1"/>
          </p:cNvPicPr>
          <p:nvPr>
            <p:ph idx="1"/>
          </p:nvPr>
        </p:nvPicPr>
        <p:blipFill>
          <a:blip r:embed="rId2"/>
          <a:srcRect/>
          <a:stretch>
            <a:fillRect/>
          </a:stretch>
        </p:blipFill>
        <p:spPr bwMode="auto">
          <a:xfrm>
            <a:off x="655954" y="430306"/>
            <a:ext cx="10769155" cy="6416621"/>
          </a:xfrm>
          <a:prstGeom prst="rect">
            <a:avLst/>
          </a:prstGeom>
          <a:noFill/>
        </p:spPr>
      </p:pic>
      <p:sp>
        <p:nvSpPr>
          <p:cNvPr id="5" name="Slide Number Placeholder 4"/>
          <p:cNvSpPr>
            <a:spLocks noGrp="1"/>
          </p:cNvSpPr>
          <p:nvPr>
            <p:ph type="sldNum" sz="quarter" idx="12"/>
          </p:nvPr>
        </p:nvSpPr>
        <p:spPr/>
        <p:txBody>
          <a:bodyPr/>
          <a:lstStyle/>
          <a:p>
            <a:fld id="{48F63A3B-78C7-47BE-AE5E-E10140E04643}" type="slidenum">
              <a:rPr lang="en-US" smtClean="0"/>
              <a:pPr/>
              <a:t>44</a:t>
            </a:fld>
            <a:endParaRPr lang="en-US" dirty="0"/>
          </a:p>
        </p:txBody>
      </p:sp>
    </p:spTree>
  </p:cSld>
  <p:clrMapOvr>
    <a:masterClrMapping/>
  </p:clrMapOvr>
  <p:transition spd="med">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838200" y="605307"/>
            <a:ext cx="10515600" cy="5571656"/>
          </a:xfrm>
        </p:spPr>
        <p:txBody>
          <a:bodyPr>
            <a:normAutofit fontScale="92500" lnSpcReduction="20000"/>
          </a:bodyPr>
          <a:lstStyle/>
          <a:p>
            <a:pPr marL="0" indent="0" algn="just">
              <a:lnSpc>
                <a:spcPct val="150000"/>
              </a:lnSpc>
              <a:buNone/>
            </a:pPr>
            <a:r>
              <a:rPr lang="en-US" sz="2600" b="1" dirty="0" smtClean="0">
                <a:solidFill>
                  <a:schemeClr val="bg1"/>
                </a:solidFill>
                <a:latin typeface="Times New Roman" panose="02020603050405020304" pitchFamily="18" charset="0"/>
                <a:cs typeface="Times New Roman" panose="02020603050405020304" pitchFamily="18" charset="0"/>
              </a:rPr>
              <a:t>Bill</a:t>
            </a:r>
          </a:p>
          <a:p>
            <a:pPr algn="just">
              <a:lnSpc>
                <a:spcPct val="150000"/>
              </a:lnSpc>
              <a:buFont typeface="Wingdings" panose="05000000000000000000" pitchFamily="2" charset="2"/>
              <a:buChar char="Ø"/>
            </a:pPr>
            <a:r>
              <a:rPr lang="en-US" dirty="0" smtClean="0">
                <a:solidFill>
                  <a:schemeClr val="bg1"/>
                </a:solidFill>
                <a:latin typeface="Times New Roman" panose="02020603050405020304" pitchFamily="18" charset="0"/>
                <a:cs typeface="Times New Roman" panose="02020603050405020304" pitchFamily="18" charset="0"/>
              </a:rPr>
              <a:t> </a:t>
            </a:r>
            <a:r>
              <a:rPr lang="en-US" sz="2400" dirty="0">
                <a:solidFill>
                  <a:schemeClr val="bg1"/>
                </a:solidFill>
                <a:latin typeface="Times New Roman" panose="02020603050405020304" pitchFamily="18" charset="0"/>
                <a:cs typeface="Times New Roman" panose="02020603050405020304" pitchFamily="18" charset="0"/>
              </a:rPr>
              <a:t>D</a:t>
            </a:r>
            <a:r>
              <a:rPr lang="en-US" sz="2400" dirty="0" smtClean="0">
                <a:solidFill>
                  <a:schemeClr val="bg1"/>
                </a:solidFill>
                <a:latin typeface="Times New Roman" panose="02020603050405020304" pitchFamily="18" charset="0"/>
                <a:cs typeface="Times New Roman" panose="02020603050405020304" pitchFamily="18" charset="0"/>
              </a:rPr>
              <a:t>istinctive attribute that facilitates instant recognition</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V</a:t>
            </a:r>
            <a:r>
              <a:rPr lang="en-US" sz="2400" dirty="0" smtClean="0">
                <a:solidFill>
                  <a:schemeClr val="bg1"/>
                </a:solidFill>
                <a:latin typeface="Times New Roman" panose="02020603050405020304" pitchFamily="18" charset="0"/>
                <a:cs typeface="Times New Roman" panose="02020603050405020304" pitchFamily="18" charset="0"/>
              </a:rPr>
              <a:t>aries greatly in form and function</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Toothless </a:t>
            </a:r>
            <a:r>
              <a:rPr lang="en-US" sz="2400" dirty="0">
                <a:solidFill>
                  <a:schemeClr val="bg1"/>
                </a:solidFill>
                <a:latin typeface="Times New Roman" panose="02020603050405020304" pitchFamily="18" charset="0"/>
                <a:cs typeface="Times New Roman" panose="02020603050405020304" pitchFamily="18" charset="0"/>
              </a:rPr>
              <a:t>and </a:t>
            </a:r>
            <a:r>
              <a:rPr lang="en-US" sz="2400" dirty="0" smtClean="0">
                <a:solidFill>
                  <a:schemeClr val="bg1"/>
                </a:solidFill>
                <a:latin typeface="Times New Roman" panose="02020603050405020304" pitchFamily="18" charset="0"/>
                <a:cs typeface="Times New Roman" panose="02020603050405020304" pitchFamily="18" charset="0"/>
              </a:rPr>
              <a:t>covered with a horny sheath </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No exact parallel among other extant vertebrates</a:t>
            </a: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it </a:t>
            </a:r>
            <a:r>
              <a:rPr lang="en-US" sz="2400" dirty="0">
                <a:solidFill>
                  <a:schemeClr val="bg1"/>
                </a:solidFill>
                <a:latin typeface="Times New Roman" panose="02020603050405020304" pitchFamily="18" charset="0"/>
                <a:cs typeface="Times New Roman" panose="02020603050405020304" pitchFamily="18" charset="0"/>
              </a:rPr>
              <a:t>is </a:t>
            </a:r>
            <a:r>
              <a:rPr lang="en-US" sz="2400" dirty="0" smtClean="0">
                <a:solidFill>
                  <a:schemeClr val="bg1"/>
                </a:solidFill>
                <a:latin typeface="Times New Roman" panose="02020603050405020304" pitchFamily="18" charset="0"/>
                <a:cs typeface="Times New Roman" panose="02020603050405020304" pitchFamily="18" charset="0"/>
              </a:rPr>
              <a:t>approximated </a:t>
            </a:r>
            <a:r>
              <a:rPr lang="en-US" sz="2400" dirty="0">
                <a:solidFill>
                  <a:schemeClr val="bg1"/>
                </a:solidFill>
                <a:latin typeface="Times New Roman" panose="02020603050405020304" pitchFamily="18" charset="0"/>
                <a:cs typeface="Times New Roman" panose="02020603050405020304" pitchFamily="18" charset="0"/>
              </a:rPr>
              <a:t>only  by the snout </a:t>
            </a:r>
            <a:r>
              <a:rPr lang="en-US" sz="2400" dirty="0" smtClean="0">
                <a:solidFill>
                  <a:schemeClr val="bg1"/>
                </a:solidFill>
                <a:latin typeface="Times New Roman" panose="02020603050405020304" pitchFamily="18" charset="0"/>
                <a:cs typeface="Times New Roman" panose="02020603050405020304" pitchFamily="18" charset="0"/>
              </a:rPr>
              <a:t>of </a:t>
            </a:r>
            <a:r>
              <a:rPr lang="en-US" sz="2400" dirty="0">
                <a:solidFill>
                  <a:schemeClr val="bg1"/>
                </a:solidFill>
                <a:latin typeface="Times New Roman" panose="02020603050405020304" pitchFamily="18" charset="0"/>
                <a:cs typeface="Times New Roman" panose="02020603050405020304" pitchFamily="18" charset="0"/>
              </a:rPr>
              <a:t>the </a:t>
            </a:r>
            <a:r>
              <a:rPr lang="en-US" sz="2400" dirty="0" smtClean="0">
                <a:solidFill>
                  <a:schemeClr val="bg1"/>
                </a:solidFill>
                <a:latin typeface="Times New Roman" panose="02020603050405020304" pitchFamily="18" charset="0"/>
                <a:cs typeface="Times New Roman" panose="02020603050405020304" pitchFamily="18" charset="0"/>
              </a:rPr>
              <a:t>duck-billed platypus</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L</a:t>
            </a:r>
            <a:r>
              <a:rPr lang="en-US" sz="2400" dirty="0" smtClean="0">
                <a:solidFill>
                  <a:schemeClr val="bg1"/>
                </a:solidFill>
                <a:latin typeface="Times New Roman" panose="02020603050405020304" pitchFamily="18" charset="0"/>
                <a:cs typeface="Times New Roman" panose="02020603050405020304" pitchFamily="18" charset="0"/>
              </a:rPr>
              <a:t>ack of teeth appears to be a weight-reducing adaptation for flight</a:t>
            </a:r>
          </a:p>
          <a:p>
            <a:pPr marL="0" indent="0" algn="just">
              <a:lnSpc>
                <a:spcPct val="150000"/>
              </a:lnSpc>
              <a:buNone/>
            </a:pPr>
            <a:r>
              <a:rPr lang="en-US" sz="2400" b="1" dirty="0" smtClean="0">
                <a:solidFill>
                  <a:schemeClr val="bg1"/>
                </a:solidFill>
                <a:latin typeface="Times New Roman" panose="02020603050405020304" pitchFamily="18" charset="0"/>
                <a:cs typeface="Times New Roman" panose="02020603050405020304" pitchFamily="18" charset="0"/>
              </a:rPr>
              <a:t>Digestive system</a:t>
            </a:r>
          </a:p>
          <a:p>
            <a:pPr algn="just">
              <a:lnSpc>
                <a:spcPct val="150000"/>
              </a:lnSpc>
              <a:buFont typeface="Wingdings" panose="05000000000000000000" pitchFamily="2" charset="2"/>
              <a:buChar char="Ø"/>
            </a:pPr>
            <a:r>
              <a:rPr lang="en-US"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Birds   </a:t>
            </a:r>
            <a:r>
              <a:rPr lang="en-US" sz="2400" dirty="0">
                <a:solidFill>
                  <a:schemeClr val="bg1"/>
                </a:solidFill>
                <a:latin typeface="Times New Roman" panose="02020603050405020304" pitchFamily="18" charset="0"/>
                <a:cs typeface="Times New Roman" panose="02020603050405020304" pitchFamily="18" charset="0"/>
              </a:rPr>
              <a:t>lack   </a:t>
            </a:r>
            <a:r>
              <a:rPr lang="en-US" sz="2400" dirty="0" smtClean="0">
                <a:solidFill>
                  <a:schemeClr val="bg1"/>
                </a:solidFill>
                <a:latin typeface="Times New Roman" panose="02020603050405020304" pitchFamily="18" charset="0"/>
                <a:cs typeface="Times New Roman" panose="02020603050405020304" pitchFamily="18" charset="0"/>
              </a:rPr>
              <a:t>teeth (</a:t>
            </a:r>
            <a:r>
              <a:rPr lang="en-US" sz="2400" dirty="0">
                <a:solidFill>
                  <a:schemeClr val="bg1"/>
                </a:solidFill>
                <a:latin typeface="Times New Roman" panose="02020603050405020304" pitchFamily="18" charset="0"/>
                <a:cs typeface="Times New Roman" panose="02020603050405020304" pitchFamily="18" charset="0"/>
              </a:rPr>
              <a:t>digestive  </a:t>
            </a:r>
            <a:r>
              <a:rPr lang="en-US" sz="2400" dirty="0" smtClean="0">
                <a:solidFill>
                  <a:schemeClr val="bg1"/>
                </a:solidFill>
                <a:latin typeface="Times New Roman" panose="02020603050405020304" pitchFamily="18" charset="0"/>
                <a:cs typeface="Times New Roman" panose="02020603050405020304" pitchFamily="18" charset="0"/>
              </a:rPr>
              <a:t>system </a:t>
            </a:r>
            <a:r>
              <a:rPr lang="en-US" sz="2400" dirty="0">
                <a:solidFill>
                  <a:schemeClr val="bg1"/>
                </a:solidFill>
                <a:latin typeface="Times New Roman" panose="02020603050405020304" pitchFamily="18" charset="0"/>
                <a:cs typeface="Times New Roman" panose="02020603050405020304" pitchFamily="18" charset="0"/>
              </a:rPr>
              <a:t>is specialized   to   process  </a:t>
            </a:r>
            <a:r>
              <a:rPr lang="en-US" sz="2400" dirty="0" err="1" smtClean="0">
                <a:solidFill>
                  <a:schemeClr val="bg1"/>
                </a:solidFill>
                <a:latin typeface="Times New Roman" panose="02020603050405020304" pitchFamily="18" charset="0"/>
                <a:cs typeface="Times New Roman" panose="02020603050405020304" pitchFamily="18" charset="0"/>
              </a:rPr>
              <a:t>unmasticated</a:t>
            </a: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food)</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Instead of teeth, birds have gizzard (a functional analogue of mammalian molars)</a:t>
            </a:r>
            <a:endParaRPr lang="en-US" dirty="0">
              <a:solidFill>
                <a:schemeClr val="bg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48F63A3B-78C7-47BE-AE5E-E10140E04643}" type="slidenum">
              <a:rPr lang="en-US" smtClean="0"/>
              <a:pPr/>
              <a:t>5</a:t>
            </a:fld>
            <a:endParaRPr lang="en-US" dirty="0"/>
          </a:p>
        </p:txBody>
      </p:sp>
    </p:spTree>
    <p:extLst>
      <p:ext uri="{BB962C8B-B14F-4D97-AF65-F5344CB8AC3E}">
        <p14:creationId xmlns:p14="http://schemas.microsoft.com/office/powerpoint/2010/main" val="1686639609"/>
      </p:ext>
    </p:extLst>
  </p:cSld>
  <p:clrMapOvr>
    <a:masterClrMapping/>
  </p:clrMapOvr>
  <p:transition spd="med">
    <p:split orient="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6864" y="3090931"/>
            <a:ext cx="6245181" cy="1325563"/>
          </a:xfrm>
        </p:spPr>
        <p:txBody>
          <a:bodyPr>
            <a:normAutofit/>
          </a:bodyPr>
          <a:lstStyle/>
          <a:p>
            <a:r>
              <a:rPr lang="en-US" sz="2400" smtClean="0">
                <a:latin typeface="Times New Roman" panose="02020603050405020304" pitchFamily="18" charset="0"/>
                <a:cs typeface="Times New Roman" panose="02020603050405020304" pitchFamily="18" charset="0"/>
              </a:rPr>
              <a:t>Bill shapes according to their feeding hebits</a:t>
            </a:r>
            <a:endParaRPr lang="en-US" sz="2400">
              <a:latin typeface="Times New Roman" panose="02020603050405020304" pitchFamily="18" charset="0"/>
              <a:cs typeface="Times New Roman" panose="02020603050405020304" pitchFamily="18" charset="0"/>
            </a:endParaRPr>
          </a:p>
        </p:txBody>
      </p:sp>
      <p:pic>
        <p:nvPicPr>
          <p:cNvPr id="6" name="Picture 5" descr="F:\Powerpoint\MH_DCM\DCM021-Hickman\Final_Files\Lec.ppt\Jpeg\Ch27\hic70049_27_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910" y="151895"/>
            <a:ext cx="4017963"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lide Number Placeholder 3"/>
          <p:cNvSpPr>
            <a:spLocks noGrp="1"/>
          </p:cNvSpPr>
          <p:nvPr>
            <p:ph type="sldNum" sz="quarter" idx="12"/>
          </p:nvPr>
        </p:nvSpPr>
        <p:spPr/>
        <p:txBody>
          <a:bodyPr/>
          <a:lstStyle/>
          <a:p>
            <a:fld id="{48F63A3B-78C7-47BE-AE5E-E10140E04643}" type="slidenum">
              <a:rPr lang="en-US" smtClean="0"/>
              <a:pPr/>
              <a:t>6</a:t>
            </a:fld>
            <a:endParaRPr lang="en-US" dirty="0"/>
          </a:p>
        </p:txBody>
      </p:sp>
    </p:spTree>
    <p:extLst>
      <p:ext uri="{BB962C8B-B14F-4D97-AF65-F5344CB8AC3E}">
        <p14:creationId xmlns:p14="http://schemas.microsoft.com/office/powerpoint/2010/main" val="2926476979"/>
      </p:ext>
    </p:extLst>
  </p:cSld>
  <p:clrMapOvr>
    <a:masterClrMapping/>
  </p:clrMapOvr>
  <p:transition spd="med">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9050"/>
            <a:ext cx="12192000" cy="6819900"/>
          </a:xfrm>
          <a:prstGeom prst="rect">
            <a:avLst/>
          </a:prstGeom>
        </p:spPr>
      </p:pic>
      <p:sp>
        <p:nvSpPr>
          <p:cNvPr id="3" name="Content Placeholder 2"/>
          <p:cNvSpPr>
            <a:spLocks noGrp="1"/>
          </p:cNvSpPr>
          <p:nvPr>
            <p:ph idx="1"/>
          </p:nvPr>
        </p:nvSpPr>
        <p:spPr>
          <a:xfrm>
            <a:off x="838200" y="553792"/>
            <a:ext cx="10515600" cy="5623171"/>
          </a:xfrm>
        </p:spPr>
        <p:txBody>
          <a:bodyPr>
            <a:normAutofit fontScale="92500" lnSpcReduction="10000"/>
          </a:bodyPr>
          <a:lstStyle/>
          <a:p>
            <a:pPr algn="just">
              <a:lnSpc>
                <a:spcPct val="15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 Large, strong, muscular structure used primarily for grinding and digesting tough food</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Gizzards of grain eaters and seed eaters, such as turkeys, pigeons, and finches, are especially large and have powerful layers of striated muscles.</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Turkey gizzards can pulverize English walnuts, steel needles, and surgical lancets</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I</a:t>
            </a:r>
            <a:r>
              <a:rPr lang="en-US" sz="2400" dirty="0" smtClean="0">
                <a:solidFill>
                  <a:schemeClr val="bg1"/>
                </a:solidFill>
                <a:latin typeface="Times New Roman" panose="02020603050405020304" pitchFamily="18" charset="0"/>
                <a:cs typeface="Times New Roman" panose="02020603050405020304" pitchFamily="18" charset="0"/>
              </a:rPr>
              <a:t>nternal grinding surfaces of gizzard covered with rough pleated or folded surface with many grooves and ridges</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It contain large quantities of grit, which grinds food</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G</a:t>
            </a:r>
            <a:r>
              <a:rPr lang="en-US" sz="2400" dirty="0" smtClean="0">
                <a:solidFill>
                  <a:schemeClr val="bg1"/>
                </a:solidFill>
                <a:latin typeface="Times New Roman" panose="02020603050405020304" pitchFamily="18" charset="0"/>
                <a:cs typeface="Times New Roman" panose="02020603050405020304" pitchFamily="18" charset="0"/>
              </a:rPr>
              <a:t>izzards of </a:t>
            </a:r>
            <a:r>
              <a:rPr lang="en-US" sz="2400" dirty="0" err="1" smtClean="0">
                <a:solidFill>
                  <a:schemeClr val="bg1"/>
                </a:solidFill>
                <a:latin typeface="Times New Roman" panose="02020603050405020304" pitchFamily="18" charset="0"/>
                <a:cs typeface="Times New Roman" panose="02020603050405020304" pitchFamily="18" charset="0"/>
              </a:rPr>
              <a:t>moas</a:t>
            </a:r>
            <a:r>
              <a:rPr lang="en-US" sz="2400" dirty="0" smtClean="0">
                <a:solidFill>
                  <a:schemeClr val="bg1"/>
                </a:solidFill>
                <a:latin typeface="Times New Roman" panose="02020603050405020304" pitchFamily="18" charset="0"/>
                <a:cs typeface="Times New Roman" panose="02020603050405020304" pitchFamily="18" charset="0"/>
              </a:rPr>
              <a:t>, extinct ostrich like birds of New Zealand, have been found to contain as much as 2.3 kilograms of grit</a:t>
            </a:r>
          </a:p>
          <a:p>
            <a:pPr algn="just">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Gizzard is not so muscular in birds that eat softer foods such as meat, insects, or fruit</a:t>
            </a:r>
          </a:p>
          <a:p>
            <a:pPr marL="0" indent="0" algn="just">
              <a:lnSpc>
                <a:spcPct val="150000"/>
              </a:lnSpc>
              <a:buNone/>
            </a:pP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48F63A3B-78C7-47BE-AE5E-E10140E04643}" type="slidenum">
              <a:rPr lang="en-US" smtClean="0"/>
              <a:pPr/>
              <a:t>7</a:t>
            </a:fld>
            <a:endParaRPr lang="en-US" dirty="0"/>
          </a:p>
        </p:txBody>
      </p:sp>
    </p:spTree>
    <p:extLst>
      <p:ext uri="{BB962C8B-B14F-4D97-AF65-F5344CB8AC3E}">
        <p14:creationId xmlns:p14="http://schemas.microsoft.com/office/powerpoint/2010/main" val="2503683402"/>
      </p:ext>
    </p:extLst>
  </p:cSld>
  <p:clrMapOvr>
    <a:masterClrMapping/>
  </p:clrMapOvr>
  <p:transition spd="med">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Content Placeholder 2"/>
          <p:cNvSpPr>
            <a:spLocks noGrp="1"/>
          </p:cNvSpPr>
          <p:nvPr>
            <p:ph idx="1"/>
          </p:nvPr>
        </p:nvSpPr>
        <p:spPr>
          <a:xfrm>
            <a:off x="838200" y="476518"/>
            <a:ext cx="10515600" cy="5700445"/>
          </a:xfrm>
        </p:spPr>
        <p:txBody>
          <a:bodyPr>
            <a:normAutofit fontScale="92500" lnSpcReduction="20000"/>
          </a:bodyPr>
          <a:lstStyle/>
          <a:p>
            <a:pPr marL="0" indent="0">
              <a:buNone/>
            </a:pPr>
            <a:r>
              <a:rPr lang="en-US" sz="2400" b="1" dirty="0" smtClean="0">
                <a:solidFill>
                  <a:schemeClr val="bg1"/>
                </a:solidFill>
                <a:latin typeface="Times New Roman" panose="02020603050405020304" pitchFamily="18" charset="0"/>
                <a:cs typeface="Times New Roman" panose="02020603050405020304" pitchFamily="18" charset="0"/>
              </a:rPr>
              <a:t>Body Structure</a:t>
            </a:r>
          </a:p>
          <a:p>
            <a:pPr>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E</a:t>
            </a:r>
            <a:r>
              <a:rPr lang="en-US" sz="2400" dirty="0" smtClean="0">
                <a:solidFill>
                  <a:schemeClr val="bg1"/>
                </a:solidFill>
                <a:latin typeface="Times New Roman" panose="02020603050405020304" pitchFamily="18" charset="0"/>
                <a:cs typeface="Times New Roman" panose="02020603050405020304" pitchFamily="18" charset="0"/>
              </a:rPr>
              <a:t>ntire avian body is structured for flight</a:t>
            </a:r>
          </a:p>
          <a:p>
            <a:pPr>
              <a:lnSpc>
                <a:spcPct val="150000"/>
              </a:lnSpc>
              <a:buFont typeface="Wingdings" panose="05000000000000000000" pitchFamily="2" charset="2"/>
              <a:buChar char="Ø"/>
            </a:pPr>
            <a:r>
              <a:rPr lang="en-US" sz="2400" b="1"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Bird bones, typically lightweight, spongy, strutted, and hollow.</a:t>
            </a:r>
          </a:p>
          <a:p>
            <a:pPr>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S</a:t>
            </a:r>
            <a:r>
              <a:rPr lang="en-US" sz="2400" dirty="0" smtClean="0">
                <a:solidFill>
                  <a:schemeClr val="bg1"/>
                </a:solidFill>
                <a:latin typeface="Times New Roman" panose="02020603050405020304" pitchFamily="18" charset="0"/>
                <a:cs typeface="Times New Roman" panose="02020603050405020304" pitchFamily="18" charset="0"/>
              </a:rPr>
              <a:t>keleton strengthened and reinforced through fusions of the bones of the hands, head, pelvis, and feet.</a:t>
            </a:r>
          </a:p>
          <a:p>
            <a:pPr>
              <a:lnSpc>
                <a:spcPct val="150000"/>
              </a:lnSpc>
              <a:buFont typeface="Wingdings" panose="05000000000000000000" pitchFamily="2" charset="2"/>
              <a:buChar char="Ø"/>
            </a:pPr>
            <a:r>
              <a:rPr lang="en-US" sz="2400" dirty="0" smtClean="0">
                <a:solidFill>
                  <a:schemeClr val="bg1"/>
                </a:solidFill>
                <a:latin typeface="Times New Roman" panose="02020603050405020304" pitchFamily="18" charset="0"/>
                <a:cs typeface="Times New Roman" panose="02020603050405020304" pitchFamily="18" charset="0"/>
              </a:rPr>
              <a:t>Horizontal, backward-curved projections called </a:t>
            </a:r>
            <a:r>
              <a:rPr lang="en-US" sz="2400" b="1" dirty="0" err="1" smtClean="0">
                <a:solidFill>
                  <a:schemeClr val="bg1"/>
                </a:solidFill>
                <a:latin typeface="Times New Roman" panose="02020603050405020304" pitchFamily="18" charset="0"/>
                <a:cs typeface="Times New Roman" panose="02020603050405020304" pitchFamily="18" charset="0"/>
              </a:rPr>
              <a:t>uncinate</a:t>
            </a:r>
            <a:r>
              <a:rPr lang="en-US" sz="2400" b="1" dirty="0" smtClean="0">
                <a:solidFill>
                  <a:schemeClr val="bg1"/>
                </a:solidFill>
                <a:latin typeface="Times New Roman" panose="02020603050405020304" pitchFamily="18" charset="0"/>
                <a:cs typeface="Times New Roman" panose="02020603050405020304" pitchFamily="18" charset="0"/>
              </a:rPr>
              <a:t> processes</a:t>
            </a:r>
            <a:r>
              <a:rPr lang="en-US" sz="2400" dirty="0" smtClean="0">
                <a:solidFill>
                  <a:schemeClr val="bg1"/>
                </a:solidFill>
                <a:latin typeface="Times New Roman" panose="02020603050405020304" pitchFamily="18" charset="0"/>
                <a:cs typeface="Times New Roman" panose="02020603050405020304" pitchFamily="18" charset="0"/>
              </a:rPr>
              <a:t> on the ribs overlap other ribs and strengthen the walls of the body.</a:t>
            </a:r>
          </a:p>
          <a:p>
            <a:pPr>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b="1" dirty="0" err="1">
                <a:solidFill>
                  <a:schemeClr val="bg1"/>
                </a:solidFill>
                <a:latin typeface="Times New Roman" panose="02020603050405020304" pitchFamily="18" charset="0"/>
                <a:cs typeface="Times New Roman" panose="02020603050405020304" pitchFamily="18" charset="0"/>
              </a:rPr>
              <a:t>F</a:t>
            </a:r>
            <a:r>
              <a:rPr lang="en-US" sz="2400" b="1" dirty="0" err="1" smtClean="0">
                <a:solidFill>
                  <a:schemeClr val="bg1"/>
                </a:solidFill>
                <a:latin typeface="Times New Roman" panose="02020603050405020304" pitchFamily="18" charset="0"/>
                <a:cs typeface="Times New Roman" panose="02020603050405020304" pitchFamily="18" charset="0"/>
              </a:rPr>
              <a:t>urcula</a:t>
            </a:r>
            <a:r>
              <a:rPr lang="en-US" sz="2400" b="1" dirty="0" smtClean="0">
                <a:solidFill>
                  <a:schemeClr val="bg1"/>
                </a:solidFill>
                <a:latin typeface="Times New Roman" panose="02020603050405020304" pitchFamily="18" charset="0"/>
                <a:cs typeface="Times New Roman" panose="02020603050405020304" pitchFamily="18" charset="0"/>
              </a:rPr>
              <a:t>, or wishbone</a:t>
            </a:r>
            <a:r>
              <a:rPr lang="en-US" sz="2400" dirty="0" smtClean="0">
                <a:solidFill>
                  <a:schemeClr val="bg1"/>
                </a:solidFill>
                <a:latin typeface="Times New Roman" panose="02020603050405020304" pitchFamily="18" charset="0"/>
                <a:cs typeface="Times New Roman" panose="02020603050405020304" pitchFamily="18" charset="0"/>
              </a:rPr>
              <a:t>, compresses and rebounds like a powerful spring in rhythm to the beat of the wings.</a:t>
            </a:r>
          </a:p>
          <a:p>
            <a:pPr>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W</a:t>
            </a:r>
            <a:r>
              <a:rPr lang="en-US" sz="2400" dirty="0" smtClean="0">
                <a:solidFill>
                  <a:schemeClr val="bg1"/>
                </a:solidFill>
                <a:latin typeface="Times New Roman" panose="02020603050405020304" pitchFamily="18" charset="0"/>
                <a:cs typeface="Times New Roman" panose="02020603050405020304" pitchFamily="18" charset="0"/>
              </a:rPr>
              <a:t>ing is a highly modified forelimb (incapable of functions other than flight)</a:t>
            </a:r>
          </a:p>
          <a:p>
            <a:pPr>
              <a:lnSpc>
                <a:spcPct val="150000"/>
              </a:lnSpc>
              <a:buFont typeface="Wingdings" panose="05000000000000000000" pitchFamily="2" charset="2"/>
              <a:buChar char="Ø"/>
            </a:pPr>
            <a:r>
              <a:rPr lang="en-US" sz="2400" dirty="0">
                <a:solidFill>
                  <a:schemeClr val="bg1"/>
                </a:solidFill>
                <a:latin typeface="Times New Roman" panose="02020603050405020304" pitchFamily="18" charset="0"/>
                <a:cs typeface="Times New Roman" panose="02020603050405020304" pitchFamily="18" charset="0"/>
              </a:rPr>
              <a:t> </a:t>
            </a:r>
            <a:r>
              <a:rPr lang="en-US" sz="2400" dirty="0" smtClean="0">
                <a:solidFill>
                  <a:schemeClr val="bg1"/>
                </a:solidFill>
                <a:latin typeface="Times New Roman" panose="02020603050405020304" pitchFamily="18" charset="0"/>
                <a:cs typeface="Times New Roman" panose="02020603050405020304" pitchFamily="18" charset="0"/>
              </a:rPr>
              <a:t> Fused hand bones support and maneuver the large and powerful flight feathers</a:t>
            </a:r>
          </a:p>
          <a:p>
            <a:pPr>
              <a:lnSpc>
                <a:spcPct val="150000"/>
              </a:lnSpc>
              <a:buFont typeface="Wingdings" panose="05000000000000000000" pitchFamily="2" charset="2"/>
              <a:buChar char="Ø"/>
            </a:pPr>
            <a:endParaRPr lang="en-US" sz="2400" dirty="0">
              <a:solidFill>
                <a:schemeClr val="bg1"/>
              </a:solidFill>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12"/>
          </p:nvPr>
        </p:nvSpPr>
        <p:spPr/>
        <p:txBody>
          <a:bodyPr/>
          <a:lstStyle/>
          <a:p>
            <a:fld id="{48F63A3B-78C7-47BE-AE5E-E10140E04643}" type="slidenum">
              <a:rPr lang="en-US" smtClean="0"/>
              <a:pPr/>
              <a:t>8</a:t>
            </a:fld>
            <a:endParaRPr lang="en-US" dirty="0"/>
          </a:p>
        </p:txBody>
      </p:sp>
    </p:spTree>
    <p:extLst>
      <p:ext uri="{BB962C8B-B14F-4D97-AF65-F5344CB8AC3E}">
        <p14:creationId xmlns:p14="http://schemas.microsoft.com/office/powerpoint/2010/main" val="779738340"/>
      </p:ext>
    </p:extLst>
  </p:cSld>
  <p:clrMapOvr>
    <a:masterClrMapping/>
  </p:clrMapOvr>
  <p:transition spd="med">
    <p:split orient="ver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rot="16200000">
            <a:off x="-2139669" y="2594792"/>
            <a:ext cx="6106552" cy="1478570"/>
          </a:xfrm>
        </p:spPr>
        <p:txBody>
          <a:bodyPr>
            <a:normAutofit/>
          </a:bodyPr>
          <a:lstStyle/>
          <a:p>
            <a:r>
              <a:rPr lang="en-US" sz="4000" dirty="0" smtClean="0"/>
              <a:t>Adaptations for Flight</a:t>
            </a:r>
            <a:endParaRPr lang="en-US" sz="4000" dirty="0"/>
          </a:p>
        </p:txBody>
      </p:sp>
      <p:sp>
        <p:nvSpPr>
          <p:cNvPr id="3" name="Slide Number Placeholder 2"/>
          <p:cNvSpPr>
            <a:spLocks noGrp="1"/>
          </p:cNvSpPr>
          <p:nvPr>
            <p:ph type="sldNum" sz="quarter" idx="12"/>
          </p:nvPr>
        </p:nvSpPr>
        <p:spPr/>
        <p:txBody>
          <a:bodyPr/>
          <a:lstStyle/>
          <a:p>
            <a:fld id="{48F63A3B-78C7-47BE-AE5E-E10140E04643}" type="slidenum">
              <a:rPr lang="en-US" smtClean="0"/>
              <a:pPr/>
              <a:t>9</a:t>
            </a:fld>
            <a:endParaRPr lang="en-US" dirty="0"/>
          </a:p>
        </p:txBody>
      </p:sp>
      <p:pic>
        <p:nvPicPr>
          <p:cNvPr id="4" name="Picture 2"/>
          <p:cNvPicPr>
            <a:picLocks noChangeAspect="1" noChangeArrowheads="1"/>
          </p:cNvPicPr>
          <p:nvPr/>
        </p:nvPicPr>
        <p:blipFill>
          <a:blip r:embed="rId2"/>
          <a:srcRect/>
          <a:stretch>
            <a:fillRect/>
          </a:stretch>
        </p:blipFill>
        <p:spPr bwMode="auto">
          <a:xfrm>
            <a:off x="2232212" y="16683"/>
            <a:ext cx="8969188" cy="6841317"/>
          </a:xfrm>
          <a:prstGeom prst="rect">
            <a:avLst/>
          </a:prstGeom>
          <a:noFill/>
          <a:ln w="9525">
            <a:noFill/>
            <a:miter lim="800000"/>
            <a:headEnd/>
            <a:tailEnd/>
          </a:ln>
          <a:effectLst/>
        </p:spPr>
      </p:pic>
    </p:spTree>
  </p:cSld>
  <p:clrMapOvr>
    <a:masterClrMapping/>
  </p:clrMapOvr>
  <p:transition spd="med">
    <p:split orient="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252C36"/>
      </a:dk2>
      <a:lt2>
        <a:srgbClr val="7C96A3"/>
      </a:lt2>
      <a:accent1>
        <a:srgbClr val="4FD093"/>
      </a:accent1>
      <a:accent2>
        <a:srgbClr val="54BCDF"/>
      </a:accent2>
      <a:accent3>
        <a:srgbClr val="A262D0"/>
      </a:accent3>
      <a:accent4>
        <a:srgbClr val="D7537B"/>
      </a:accent4>
      <a:accent5>
        <a:srgbClr val="E78045"/>
      </a:accent5>
      <a:accent6>
        <a:srgbClr val="84C350"/>
      </a:accent6>
      <a:hlink>
        <a:srgbClr val="22FFFF"/>
      </a:hlink>
      <a:folHlink>
        <a:srgbClr val="9BF3FD"/>
      </a:folHlink>
    </a:clrScheme>
    <a:fontScheme name="Circuit">
      <a:majorFont>
        <a:latin typeface="Tw Cen M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40000"/>
              </a:schemeClr>
            </a:gs>
            <a:gs pos="100000">
              <a:schemeClr val="phClr">
                <a:shade val="92000"/>
                <a:hueMod val="104000"/>
                <a:satMod val="140000"/>
                <a:lumMod val="48000"/>
              </a:schemeClr>
            </a:gs>
          </a:gsLst>
          <a:lin ang="5040000" scaled="0"/>
        </a:gradFill>
        <a:blipFill>
          <a:blip xmlns:r="http://schemas.openxmlformats.org/officeDocument/2006/relationships" r:embed="rId1">
            <a:duotone>
              <a:schemeClr val="phClr">
                <a:shade val="48000"/>
                <a:hueMod val="106000"/>
                <a:satMod val="140000"/>
                <a:lumMod val="42000"/>
              </a:schemeClr>
              <a:schemeClr val="phClr">
                <a:tint val="98000"/>
                <a:hueMod val="92000"/>
                <a:satMod val="220000"/>
                <a:lumMod val="9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142578CA-DEC9-49C3-80AF-C113973CC9A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TM04033919[[fn=Circuit]]</Template>
  <TotalTime>7399</TotalTime>
  <Words>2864</Words>
  <Application>Microsoft Office PowerPoint</Application>
  <PresentationFormat>Widescreen</PresentationFormat>
  <Paragraphs>228</Paragraphs>
  <Slides>44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44</vt:i4>
      </vt:variant>
    </vt:vector>
  </HeadingPairs>
  <TitlesOfParts>
    <vt:vector size="51" baseType="lpstr">
      <vt:lpstr>Arial</vt:lpstr>
      <vt:lpstr>Calibri</vt:lpstr>
      <vt:lpstr>Times New Roman</vt:lpstr>
      <vt:lpstr>Trebuchet MS</vt:lpstr>
      <vt:lpstr>Tw Cen MT</vt:lpstr>
      <vt:lpstr>Wingdings</vt:lpstr>
      <vt:lpstr>Circuit</vt:lpstr>
      <vt:lpstr>PowerPoint Presentation</vt:lpstr>
      <vt:lpstr>Chapter No. 1</vt:lpstr>
      <vt:lpstr>The Diversity of Birds</vt:lpstr>
      <vt:lpstr>Characteristics of Birds</vt:lpstr>
      <vt:lpstr>PowerPoint Presentation</vt:lpstr>
      <vt:lpstr>Bill shapes according to their feeding hebits</vt:lpstr>
      <vt:lpstr>PowerPoint Presentation</vt:lpstr>
      <vt:lpstr>PowerPoint Presentation</vt:lpstr>
      <vt:lpstr>Adaptations for Flight</vt:lpstr>
      <vt:lpstr>PowerPoint Presentation</vt:lpstr>
      <vt:lpstr>anatomy of birds' feathers and feet</vt:lpstr>
      <vt:lpstr>PowerPoint Presentation</vt:lpstr>
      <vt:lpstr>Legs bone of equal length contribute to the balance of long-legged birds</vt:lpstr>
      <vt:lpstr>Tendons  automatically  tighten, closing toes around the  perch </vt:lpstr>
      <vt:lpstr>PowerPoint Presentation</vt:lpstr>
      <vt:lpstr>PowerPoint Presentation</vt:lpstr>
      <vt:lpstr>PowerPoint Presentation</vt:lpstr>
      <vt:lpstr>PowerPoint Presentation</vt:lpstr>
      <vt:lpstr>PowerPoint Presentation</vt:lpstr>
      <vt:lpstr>Adaptive radiation of form and function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 classic example of adaptive radiation: hawaiian honeycreepers have evolved bills that range from thin warblerlike bills to long sicklelike bills to heavy grosbeak-like bills.</vt:lpstr>
      <vt:lpstr>PowerPoint Presentation</vt:lpstr>
      <vt:lpstr>PowerPoint Presentation</vt:lpstr>
      <vt:lpstr>PowerPoint Presentation</vt:lpstr>
      <vt:lpstr>PowerPoint Presentation</vt:lpstr>
      <vt:lpstr>PowerPoint Presentation</vt:lpstr>
      <vt:lpstr>Life Histories</vt:lpstr>
      <vt:lpstr>Natural Selection and Convergence</vt:lpstr>
      <vt:lpstr>PowerPoint Presentation</vt:lpstr>
      <vt:lpstr>PowerPoint Presentation</vt:lpstr>
      <vt:lpstr>PowerPoint Presentation</vt:lpstr>
      <vt:lpstr>Biogeography</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Characteristics of Birds</dc:title>
  <dc:creator>Imran Ahmed Raja</dc:creator>
  <cp:lastModifiedBy>Windows User</cp:lastModifiedBy>
  <cp:revision>191</cp:revision>
  <dcterms:created xsi:type="dcterms:W3CDTF">2017-09-11T05:14:18Z</dcterms:created>
  <dcterms:modified xsi:type="dcterms:W3CDTF">2020-03-31T05:56:49Z</dcterms:modified>
</cp:coreProperties>
</file>